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51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6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70" r:id="rId24"/>
    <p:sldId id="371" r:id="rId25"/>
    <p:sldId id="277" r:id="rId26"/>
    <p:sldId id="499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500" r:id="rId39"/>
    <p:sldId id="372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501" r:id="rId48"/>
    <p:sldId id="373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502" r:id="rId66"/>
    <p:sldId id="374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503" r:id="rId78"/>
    <p:sldId id="375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504" r:id="rId95"/>
    <p:sldId id="337" r:id="rId96"/>
    <p:sldId id="338" r:id="rId97"/>
    <p:sldId id="339" r:id="rId98"/>
    <p:sldId id="340" r:id="rId99"/>
    <p:sldId id="341" r:id="rId100"/>
    <p:sldId id="342" r:id="rId101"/>
    <p:sldId id="343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505" r:id="rId111"/>
    <p:sldId id="376" r:id="rId112"/>
    <p:sldId id="352" r:id="rId113"/>
    <p:sldId id="353" r:id="rId114"/>
    <p:sldId id="354" r:id="rId115"/>
    <p:sldId id="355" r:id="rId116"/>
    <p:sldId id="356" r:id="rId117"/>
    <p:sldId id="357" r:id="rId118"/>
    <p:sldId id="358" r:id="rId119"/>
    <p:sldId id="359" r:id="rId120"/>
    <p:sldId id="360" r:id="rId121"/>
    <p:sldId id="361" r:id="rId122"/>
    <p:sldId id="362" r:id="rId123"/>
    <p:sldId id="363" r:id="rId124"/>
    <p:sldId id="364" r:id="rId125"/>
    <p:sldId id="365" r:id="rId126"/>
    <p:sldId id="366" r:id="rId127"/>
    <p:sldId id="367" r:id="rId128"/>
    <p:sldId id="368" r:id="rId129"/>
    <p:sldId id="377" r:id="rId130"/>
    <p:sldId id="378" r:id="rId131"/>
    <p:sldId id="379" r:id="rId132"/>
    <p:sldId id="380" r:id="rId133"/>
    <p:sldId id="381" r:id="rId134"/>
    <p:sldId id="391" r:id="rId135"/>
    <p:sldId id="382" r:id="rId136"/>
    <p:sldId id="383" r:id="rId137"/>
    <p:sldId id="384" r:id="rId138"/>
    <p:sldId id="385" r:id="rId139"/>
    <p:sldId id="386" r:id="rId140"/>
    <p:sldId id="387" r:id="rId141"/>
    <p:sldId id="388" r:id="rId142"/>
    <p:sldId id="389" r:id="rId143"/>
    <p:sldId id="390" r:id="rId144"/>
    <p:sldId id="392" r:id="rId145"/>
    <p:sldId id="393" r:id="rId146"/>
    <p:sldId id="394" r:id="rId147"/>
    <p:sldId id="395" r:id="rId148"/>
    <p:sldId id="507" r:id="rId149"/>
    <p:sldId id="396" r:id="rId150"/>
    <p:sldId id="397" r:id="rId151"/>
    <p:sldId id="398" r:id="rId152"/>
    <p:sldId id="399" r:id="rId153"/>
    <p:sldId id="400" r:id="rId154"/>
    <p:sldId id="401" r:id="rId155"/>
    <p:sldId id="402" r:id="rId156"/>
    <p:sldId id="403" r:id="rId157"/>
    <p:sldId id="404" r:id="rId158"/>
    <p:sldId id="508" r:id="rId159"/>
    <p:sldId id="405" r:id="rId160"/>
    <p:sldId id="406" r:id="rId161"/>
    <p:sldId id="407" r:id="rId162"/>
    <p:sldId id="408" r:id="rId163"/>
    <p:sldId id="409" r:id="rId164"/>
    <p:sldId id="410" r:id="rId165"/>
    <p:sldId id="411" r:id="rId166"/>
    <p:sldId id="412" r:id="rId167"/>
    <p:sldId id="413" r:id="rId168"/>
    <p:sldId id="414" r:id="rId169"/>
    <p:sldId id="415" r:id="rId170"/>
    <p:sldId id="509" r:id="rId171"/>
    <p:sldId id="427" r:id="rId172"/>
    <p:sldId id="428" r:id="rId173"/>
    <p:sldId id="432" r:id="rId174"/>
    <p:sldId id="433" r:id="rId175"/>
    <p:sldId id="434" r:id="rId176"/>
    <p:sldId id="435" r:id="rId177"/>
    <p:sldId id="436" r:id="rId178"/>
    <p:sldId id="437" r:id="rId179"/>
    <p:sldId id="429" r:id="rId180"/>
    <p:sldId id="438" r:id="rId181"/>
    <p:sldId id="439" r:id="rId182"/>
    <p:sldId id="510" r:id="rId183"/>
    <p:sldId id="440" r:id="rId184"/>
    <p:sldId id="441" r:id="rId185"/>
    <p:sldId id="442" r:id="rId186"/>
    <p:sldId id="443" r:id="rId187"/>
    <p:sldId id="444" r:id="rId188"/>
    <p:sldId id="430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511" r:id="rId200"/>
    <p:sldId id="455" r:id="rId201"/>
    <p:sldId id="431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512" r:id="rId212"/>
    <p:sldId id="465" r:id="rId213"/>
    <p:sldId id="466" r:id="rId214"/>
    <p:sldId id="467" r:id="rId215"/>
    <p:sldId id="468" r:id="rId216"/>
    <p:sldId id="469" r:id="rId217"/>
    <p:sldId id="470" r:id="rId218"/>
    <p:sldId id="471" r:id="rId219"/>
    <p:sldId id="472" r:id="rId220"/>
    <p:sldId id="473" r:id="rId221"/>
    <p:sldId id="474" r:id="rId222"/>
    <p:sldId id="475" r:id="rId223"/>
    <p:sldId id="476" r:id="rId224"/>
    <p:sldId id="477" r:id="rId225"/>
    <p:sldId id="478" r:id="rId226"/>
    <p:sldId id="479" r:id="rId227"/>
    <p:sldId id="480" r:id="rId228"/>
    <p:sldId id="481" r:id="rId229"/>
    <p:sldId id="482" r:id="rId230"/>
    <p:sldId id="483" r:id="rId231"/>
    <p:sldId id="484" r:id="rId232"/>
    <p:sldId id="485" r:id="rId233"/>
    <p:sldId id="486" r:id="rId234"/>
    <p:sldId id="487" r:id="rId235"/>
    <p:sldId id="488" r:id="rId236"/>
    <p:sldId id="489" r:id="rId237"/>
    <p:sldId id="490" r:id="rId238"/>
    <p:sldId id="491" r:id="rId239"/>
    <p:sldId id="492" r:id="rId240"/>
    <p:sldId id="493" r:id="rId241"/>
    <p:sldId id="494" r:id="rId242"/>
    <p:sldId id="495" r:id="rId243"/>
    <p:sldId id="496" r:id="rId244"/>
    <p:sldId id="497" r:id="rId24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CC"/>
    <a:srgbClr val="C8C66A"/>
    <a:srgbClr val="FFCC99"/>
    <a:srgbClr val="FFCCCC"/>
    <a:srgbClr val="FFFF99"/>
    <a:srgbClr val="FFFFCC"/>
    <a:srgbClr val="FAD9C2"/>
    <a:srgbClr val="FCE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510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773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745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299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614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24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730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280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590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260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434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F274D-E1BF-48D4-8BAE-531252C377AE}" type="datetimeFigureOut">
              <a:rPr lang="th-TH" smtClean="0"/>
              <a:t>28/06/64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374CB-E189-4745-A1A0-D562755146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32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8.jpe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3">
            <a:extLst>
              <a:ext uri="{FF2B5EF4-FFF2-40B4-BE49-F238E27FC236}">
                <a16:creationId xmlns:a16="http://schemas.microsoft.com/office/drawing/2014/main" id="{DD64C9C7-75AB-4E8F-AF61-D37B7EEE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6656"/>
            <a:ext cx="10515600" cy="550030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endParaRPr lang="th-TH" sz="7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h-TH" sz="9300" b="1" dirty="0">
                <a:solidFill>
                  <a:srgbClr val="FF0000"/>
                </a:solidFill>
              </a:rPr>
              <a:t>คำถามพระคัมภีร์ </a:t>
            </a:r>
            <a:r>
              <a:rPr lang="th-TH" sz="9300" b="1" dirty="0">
                <a:solidFill>
                  <a:srgbClr val="002060"/>
                </a:solidFill>
              </a:rPr>
              <a:t>“</a:t>
            </a:r>
            <a:r>
              <a:rPr lang="th-TH" sz="9300" b="1" dirty="0">
                <a:solidFill>
                  <a:srgbClr val="00B050"/>
                </a:solidFill>
              </a:rPr>
              <a:t>หนังสือปฐมกาล</a:t>
            </a:r>
            <a:r>
              <a:rPr lang="th-TH" sz="9300" b="1" dirty="0">
                <a:solidFill>
                  <a:srgbClr val="002060"/>
                </a:solidFill>
              </a:rPr>
              <a:t>”</a:t>
            </a:r>
            <a:r>
              <a:rPr lang="th-TH" sz="9300" b="1" dirty="0">
                <a:solidFill>
                  <a:srgbClr val="FF0000"/>
                </a:solidFill>
              </a:rPr>
              <a:t>   </a:t>
            </a:r>
          </a:p>
          <a:p>
            <a:pPr marL="0" indent="0" algn="ctr">
              <a:buNone/>
            </a:pPr>
            <a:r>
              <a:rPr lang="th-TH" sz="9300" b="1" dirty="0">
                <a:solidFill>
                  <a:srgbClr val="FF0000"/>
                </a:solidFill>
              </a:rPr>
              <a:t>    จัดทำโดย...แผนกพระคัมภีร์</a:t>
            </a:r>
          </a:p>
          <a:p>
            <a:pPr marL="0" indent="0" algn="ctr">
              <a:buNone/>
            </a:pPr>
            <a:r>
              <a:rPr lang="th-TH" sz="9300" b="1" dirty="0">
                <a:solidFill>
                  <a:srgbClr val="002060"/>
                </a:solidFill>
              </a:rPr>
              <a:t>ปี ค.ศ.2021 </a:t>
            </a:r>
          </a:p>
          <a:p>
            <a:pPr marL="0" indent="0" algn="ctr">
              <a:buNone/>
            </a:pPr>
            <a:endParaRPr lang="th-TH" sz="7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h-TH" sz="7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h-TH" sz="4600" b="1" dirty="0">
                <a:solidFill>
                  <a:srgbClr val="002060"/>
                </a:solidFill>
              </a:rPr>
              <a:t>จัดทำ </a:t>
            </a:r>
            <a:r>
              <a:rPr lang="en-US" sz="4600" b="1" dirty="0">
                <a:solidFill>
                  <a:srgbClr val="002060"/>
                </a:solidFill>
              </a:rPr>
              <a:t>Power Point </a:t>
            </a:r>
            <a:r>
              <a:rPr lang="th-TH" sz="4600" b="1" dirty="0">
                <a:solidFill>
                  <a:srgbClr val="002060"/>
                </a:solidFill>
              </a:rPr>
              <a:t>โดย...มิสธนินท์ธร คำทองสุข  โรงเรียนอัสสัมชัญ</a:t>
            </a:r>
            <a:endParaRPr lang="en-US" sz="4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6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52297" y="1854239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9.เมื่อพระเจ้าทรงถาม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อาดัม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และเอวา ว่าได้กินผลจากต้นไม้ที่พระองค์ทรงห้ามมิให้กินหรือ  พวกเขายอมรับว่าตนได้กินผลไม้นั้น (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.3</a:t>
            </a:r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12-13)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662902" y="4121436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4708946" y="4121436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419592" y="1129339"/>
            <a:ext cx="9448105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จงใส่เครื่องหมาย </a:t>
            </a:r>
            <a: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หน้าข้อที่ถูก และใส่เครื่อง </a:t>
            </a:r>
            <a: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436142" y="1704382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497408" y="1981620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8190" y="2788555"/>
            <a:ext cx="10033725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 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</a:t>
            </a:r>
            <a:r>
              <a:rPr lang="th-TH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มีอายุ.....................จึงสิ้นชีวิตในวัยชราอันยาวนานและผาสุก ไปรวมอยู่กับบรรดา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บรรพบุรุษ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อิสอัค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และอิ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บุตรชายฝังเขาไว้ใน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ถ้ำมัคเปลาห์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ตรง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ข้ามมัมเร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ในทุ่งนาของ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เอโฟ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รน บุตรของ</a:t>
            </a:r>
            <a:b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โศหาร์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ชาวฮิตไทต์</a:t>
            </a:r>
            <a:r>
              <a:rPr lang="th-TH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ซื้อที่นาผืนนี้จากชาวฮิตไทต์ อับ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และนางซา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ภรรยาถูกฝังไว้ที่นั่น    </a:t>
            </a:r>
            <a:b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25</a:t>
            </a:r>
            <a: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7-10)   คำตอบในช่องว่างคือข้อใด</a:t>
            </a:r>
            <a:b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ก.หนึ่งร้อยยี่สิบปี  			 ข. หนึ่งร้อยห้าสิบปี 	</a:t>
            </a:r>
            <a:b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ค.หนึ่งร้อยเจ็ดสิบห้าปี         	 ง.สองร้อยปี 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8" y="5363161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8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69177" y="2589532"/>
            <a:ext cx="9053643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  ลูกหลานของ........................อาศัยอยู่ในเขตแดนระหว่างฮาวิ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ชูร์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ซึ่งอยู่ใกล้ชายแดนอียิปต์ 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ตามเส้นทางไปยัง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แคว้นอัส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ซีเรีย ต่างตั้งกระโจมพำนักอยู่ต่อหน้าบรรดาพี่น้องของตน 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25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18)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ทู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เรเบ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นา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โฮร์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74" y="3870422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56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9332" y="2806131"/>
            <a:ext cx="9438655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 </a:t>
            </a:r>
            <a:r>
              <a:rPr lang="th-TH" sz="4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แต่บุตรแฝดในครรภ์ดิ้นเบียดกัน นางจึงพูดว่า 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ถ้าจะต้องเป็นดังนี้ ฉันจะมีชีวิตอยู่ต่อไปทำไม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ใครเป็นคนพูดประโยคนี้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21-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22)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ฮา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ซาราย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เรเบ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ภรรยาเอซาว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97" y="4087021"/>
            <a:ext cx="548688" cy="560881"/>
          </a:xfrm>
          <a:prstGeom prst="rect">
            <a:avLst/>
          </a:prstGeom>
        </p:spPr>
      </p:pic>
      <p:pic>
        <p:nvPicPr>
          <p:cNvPr id="34818" name="Picture 2" descr="เรเบคาห์​เท​น้ำ​ให้​อูฐ​ของ​คน​รับใช้​ของ​อับราฮั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42" y="2397443"/>
            <a:ext cx="3878951" cy="2327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020888" y="4928203"/>
            <a:ext cx="1020058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เรเบ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174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9080" y="3206537"/>
            <a:ext cx="9558969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ชนสองชาติอยู่ในครรภ์ของท่าน ประชากรสองชาติที่เป็นอริกันจะออกมาจากท่าน  ชนชาติหนึ่งจะมีอำนาจมากกว่าอีกชนชาติหนึ่ง และคนพี่จะรับใช้คนน้อง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คำทำนายนี้หมายถึงใคร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25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:23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-28)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กาอิน – อา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เอซาว – 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อิสอัค –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แอล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โยเซฟ – เบนยา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มิน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88" y="3842796"/>
            <a:ext cx="548688" cy="5608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53" y="2830239"/>
            <a:ext cx="3310071" cy="2585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0076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943163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10.คนแรกที่ออกมามีผิวแดง มีขนปกคลุมอยู่ทั้งตัว จึงได้ชื่อว่า...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25:25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อิสอัค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เอซาว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แอล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38" y="3867368"/>
            <a:ext cx="548688" cy="56088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08" y="2306082"/>
            <a:ext cx="3327163" cy="2245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7025613" y="4763811"/>
            <a:ext cx="824151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เอซาว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74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51716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 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11.  “เป็นคนสงบเสงี่ยม ชอบอยู่ในกระโจม” หมายถึงใคร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25:2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7)  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อิสอัค	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ยา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เอซาว	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แอล</a:t>
            </a:r>
            <a:endParaRPr lang="th-TH" sz="49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687" y="3148559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79542" y="3049641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12.อิสอัครักเอซาวมากกว่ายาโคบเพราะอะไร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25:28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เอซาวรูปร่างดีกว่ายา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เอซาวมักจะหาของดีๆ มาให้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ชอบกินผลไม้ที่เอซาวหามาให้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ชอบกินเนื้อสัตว์ที่เอซาวล่ามาให้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59" y="4330531"/>
            <a:ext cx="548688" cy="56088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08" y="2534230"/>
            <a:ext cx="2732455" cy="254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899809" y="5246788"/>
            <a:ext cx="1533452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เอซาวล่าสัตว์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620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71031" y="2919013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13.เอซาวขายสิทธิบุตรคนแรกของตนแก่ยาโคบกับสิ่งใด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25:29-34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ขนมปัง - แกงถั่ว	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ขนมปัง - แกงเนื้อ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เนื้อสัตว์ - แกงถั่ว	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แกงสีแดง – เนื้อสัตว์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618" y="2638572"/>
            <a:ext cx="548688" cy="56088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20" y="2221351"/>
            <a:ext cx="3220574" cy="269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7229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3765247" y="1137560"/>
            <a:ext cx="4614729" cy="1290415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80381" y="3537959"/>
            <a:ext cx="10000127" cy="1280890"/>
          </a:xfrm>
        </p:spPr>
        <p:txBody>
          <a:bodyPr>
            <a:noAutofit/>
          </a:bodyPr>
          <a:lstStyle/>
          <a:p>
            <a:br>
              <a:rPr lang="en-US" sz="3400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	</a:t>
            </a:r>
            <a:r>
              <a:rPr lang="th-TH" sz="3400" b="1" u="sng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อิสอัคที่เมืองเก</a:t>
            </a:r>
            <a:r>
              <a:rPr lang="th-TH" sz="3400" b="1" u="sng" dirty="0" err="1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ราร์</a:t>
            </a:r>
            <a:r>
              <a:rPr lang="th-TH" sz="3400" b="1" u="sng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3400" b="1" u="sng" dirty="0" err="1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3400" b="1" u="sng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26</a:t>
            </a:r>
            <a:r>
              <a:rPr lang="en-US" sz="3400" b="1" u="sng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3400" b="1" u="sng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1-4)</a:t>
            </a:r>
            <a:b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เกิดความขาดแคลนอาหารขึ้นอีกครั้งหนึ่งในแผ่นดิน ต่างจากครั้งแรกซึ่งเกิดขึ้นในสมัยของอับรา</a:t>
            </a:r>
            <a:r>
              <a:rPr lang="th-TH" sz="3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อิสอัคไปเฝ้า.....14..... กษัตริย์</a:t>
            </a:r>
            <a:r>
              <a:rPr lang="th-TH" sz="3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ชาวฟีลิสเตีย</a:t>
            </a: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ที่เมืองเก</a:t>
            </a:r>
            <a:r>
              <a:rPr lang="th-TH" sz="3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ราร์</a:t>
            </a: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</a:t>
            </a:r>
            <a:r>
              <a:rPr lang="th-TH" sz="3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ทรงสำแดงพระองค์แก่อิสอัค ตรัสว่า </a:t>
            </a:r>
            <a:r>
              <a:rPr lang="en-US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อย่าลงไปอียิปต์ จงอยู่ในแผ่นดินที่เราจะบอกท่าน </a:t>
            </a:r>
            <a:r>
              <a:rPr lang="th-TH" sz="3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จงอยู่ในแผ่นดินนี้ เราจะอยู่กับท่านและอวยพรท่าน เพราะเราจะยกดินแดนทั้งหมดนี้ให้ท่านและลูกหลานของท่าน เราจะรักษาคำสาบานที่เราให้ไว้แก่.......15....... บิดาของท่าน </a:t>
            </a:r>
            <a:r>
              <a:rPr lang="th-TH" sz="3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เราจะให้ท่านมีลูกหลานมากดุจดวงดาวในท้องฟ้า และเราจะมอบดินแดนทั้งหมดนี้ให้ลูกหลาน ชนทุกชาติบนแผ่นดินจะรับพรเพราะลูกหลานของท่าน </a:t>
            </a:r>
            <a:r>
              <a:rPr lang="th-TH" sz="3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en-US" sz="3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3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10911" y="3326914"/>
            <a:ext cx="36099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</a:t>
            </a:r>
            <a:endParaRPr lang="th-TH" sz="3400" dirty="0">
              <a:solidFill>
                <a:srgbClr val="C0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400761" y="4722117"/>
            <a:ext cx="3577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06136" y="1213381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ก.อับรา</a:t>
            </a:r>
            <a:r>
              <a:rPr lang="th-TH" sz="34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  </a:t>
            </a:r>
            <a:r>
              <a:rPr lang="th-TH" sz="34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ข.เบธูเอล</a:t>
            </a: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ค.อาบี</a:t>
            </a:r>
            <a:r>
              <a:rPr lang="th-TH" sz="34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เมเลค</a:t>
            </a: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	  ง. โน</a:t>
            </a:r>
            <a:r>
              <a:rPr lang="th-TH" sz="34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3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785110" y="529139"/>
            <a:ext cx="4621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จงใช้คำตอบต่อไปนี้ ตอบข้อ 14 –15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9192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 flipH="1">
            <a:off x="1333144" y="2691925"/>
            <a:ext cx="9554198" cy="1706090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3888" y="3117125"/>
            <a:ext cx="9857247" cy="1280890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บทเรียนที่ 10   ยาโคบหลอกลวงอิสอัคเพื่อรับพร 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27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-45)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		    ความฝันของยา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(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28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:1-22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29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:1-30: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24)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46096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00094" y="1994233"/>
            <a:ext cx="866432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 เมื่อมนุษย์ทำผิด พระเจ้าทรงลงโทษพวกเขา ขับไล่ออกออกจากสวนเอเดน และไม่ทรงเอา ใจใส่มนุษย์อีกเลย (เทียบ 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.3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:21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37944" y="4318100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4717216" y="4301671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299930" y="1187851"/>
            <a:ext cx="9448105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จงใส่เครื่องหมาย </a:t>
            </a:r>
            <a: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หน้าข้อที่ถูก และใส่เครื่อง </a:t>
            </a:r>
            <a: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16480" y="1770371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316480" y="2098644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10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4721739"/>
      </p:ext>
    </p:extLst>
  </p:cSld>
  <p:clrMapOvr>
    <a:masterClrMapping/>
  </p:clrMapOvr>
  <p:transition spd="slow">
    <p:wip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03515" y="1012954"/>
            <a:ext cx="9989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1.ใครเป็นคนพูดข้อความต่อไปนี้ </a:t>
            </a:r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ดูซิ พ่อแก่แล้ว ไม่รู้ว่าจะตายเมื่อไร จงเอาอาวุธของลูก คือ แล่งลูกศรและคันธนูออกไปในท้องทุ่ง ล่าสัตว์มาให้พ่อ </a:t>
            </a:r>
            <a:r>
              <a:rPr lang="en-US" sz="4400" b="1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และทำอาหารอร่อยๆ ให้พ่อกิน พ่อจะได้อวยพรลูกก่อนที่พ่อจะตาย</a:t>
            </a:r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27</a:t>
            </a:r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1-4) 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ก. อับรา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			ข. อิสอัค 		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ค. ลาบัน 			ง. 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เบธูเอล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45" y="3786350"/>
            <a:ext cx="548688" cy="56088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77" y="3197634"/>
            <a:ext cx="2990821" cy="2299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79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306250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2.ใครที่เอาเสื้อตัวดีที่สุดของเอซาวบุตรคนโต เป็นเสื้อที่นางเก็บไว้ในบ้านมาให้ยาโคบบุตรคนเล็กสวม เอาหนังแพะมาคลุมแขนและคอส่วนที่เกลี้ยงของเขา </a:t>
            </a:r>
            <a:r>
              <a:rPr lang="th-TH" sz="49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แล้วจึงส่งอาหารอร่อยกับขนมปังซึ่งนางจัดทำนั้นให้  ยา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บุตรชายของนาง เขาจึงเข้าไปหาบิดา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.27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15-18)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นางเรเบ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นางฮา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		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นาง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ทู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 นางซา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39" y="3782518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90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95935" y="2995521"/>
            <a:ext cx="9342402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เมื่ออิสอัคถามยาโคบว่า “ลูกเอ๋ย ทำอย่างไรลูกถึงล่าสัตว์มาได้เร็วเช่นนี้” ยาโคบตอบอิสอัคว่าอย่างไร(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.27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20)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ไม่มีสิ่งใด ที่พระ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พระเจ้าของพ่อ จะทำไม่ได้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เพราะพ่อให้พรลูก ลูกจึงเป็นนายพรานผู้ชำนาญในการล่า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พระเจ้าของพ่อ ทรงบันดาลให้ลูกล่ามันได้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พระเจ้าของอับราอัม และอิสอัค ทรงอวยพรลูก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446" y="3921665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56901" y="2788555"/>
            <a:ext cx="9815644" cy="128089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.เพราะเหตุใด เอซาวจึงพูดว่า 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เขาชื่อ ยาโคบนั้นถูกต้องแล้ว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เขาหลอกลวงลูกสองครั้ง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แล้ว”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.27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36)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ยาโคบแย่งเอาสิทธิบุตรคนแรก และยังมารับพรของเขาไป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ยาโคบปลอมตัวเป็นเอซาว และยังมาหลอกรับพรของเขาไป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เคยหลอกเอาแกงถั่งมาแลกกับสิทธิบุตรคนแรกเพื่อมารับพร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ยาโคบขโมยเสื้อของเอซาวและเนื้อที่ล่ามาเพื่อจะปรุงเป็นอาหารไป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211" y="2227674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78855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.นางเรเบ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บอกให้ยาโคบไปอยู่กับใครที่เมืองฮาราน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.27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43)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ลาบัน พี่ชายของนาง			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โลท หลานของอับรา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บิดาของนางที่แคว้นปัดดาน		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พี่ชาย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ของอัสอัค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417" y="2588143"/>
            <a:ext cx="548688" cy="560881"/>
          </a:xfrm>
          <a:prstGeom prst="rect">
            <a:avLst/>
          </a:prstGeom>
        </p:spPr>
      </p:pic>
      <p:pic>
        <p:nvPicPr>
          <p:cNvPr id="36868" name="Picture 4" descr="ยาโคบรับใช้ลาบันเพื่อได้ราเชลและเลอาห์มาเป็นภรรยา ปฐมกาล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75" y="2187723"/>
            <a:ext cx="3577838" cy="2683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7865626" y="5025706"/>
            <a:ext cx="1500566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ลาบัน-ยา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7183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681936"/>
            <a:ext cx="9732390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6.อิสอัคเรียกยาโคบมาพบและอวยพรเขา สั่งว่า 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ลูกอย่าแต่งงานกับหญิงชาวคานาอันเลย </a:t>
            </a:r>
            <a:r>
              <a:rPr lang="th-TH" sz="4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จงไปยังแคว้น            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ปัดดานอารัมเถิด ไปที่บ้าน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เบธู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เอลบิดาของแม่ของลูก              จงแต่งงานกับหญิงที่นั่นซึ่งเป็นลูกสาวคนใดคนหนึ่งของ................ พี่ชายแม่ของลูก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1-2) คำตอบในช่องว่างคือข้อใด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ลาบัน                     ข. นา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อาบี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เมเลค</a:t>
            </a: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614" y="4590612"/>
            <a:ext cx="548688" cy="5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3043383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 ยาโคบเอาหินก้อนหนึ่งมาหนุนศีรษะ แล้วนอนที่นั่น เขาฝันเห็นบันไดอันหนึ่งทอดจากพื้นดิน ขึ้นไปสู่ท้องฟ้า และทูตสวรรค์ของพระเจ้าเดินขึ้นลงบนบันไดนั้น มีใครมายืนอยู่ข้างเขา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:11-13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อิสอัค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อับรา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ทูตสวรรค์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470" y="4524392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4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956488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8.เมื่อยาโคบตื่นขึ้นจากความฝัน เขาเอาก้อนหินที่ใช้หนุนศีรษะมาตั้งเป็นเสาศักดิ์สิทธิ์ และเทน้ำมันบนยอดเสานั้นเพื่ออะไร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ถวายเกียรติแด่พระเจ้า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เป็นเครื่องหมายว่าเขาจะได้พบลาบันที่ดินแดนนี้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ระลึกถึง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สัญญาที่พระเจ้าทรงทำกับอับรา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เป็นสัญลักษณ์แห่ง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สัญญาระหว่างเขากับพระเจ้า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470" y="3036052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7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3605" y="2936435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9.ยาโคบเรียกสถานที่นั้นว่า เบธ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ซึ่งก่อนหน้ามีชื่อว่าอะไร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28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ลูส	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เออร์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ฮาราน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18" y="3296439"/>
            <a:ext cx="548688" cy="560881"/>
          </a:xfrm>
          <a:prstGeom prst="rect">
            <a:avLst/>
          </a:prstGeom>
        </p:spPr>
      </p:pic>
      <p:pic>
        <p:nvPicPr>
          <p:cNvPr id="68610" name="Picture 2" descr="ยาโคบที่เบ ธ เอล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3025" r="2111" b="40795"/>
          <a:stretch/>
        </p:blipFill>
        <p:spPr bwMode="auto">
          <a:xfrm>
            <a:off x="5665862" y="2288136"/>
            <a:ext cx="3285564" cy="228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460085" y="4792976"/>
            <a:ext cx="1697118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ยาโคบที่เบธ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49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138356" y="3685663"/>
            <a:ext cx="8458427" cy="702666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04101" y="469933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32611" y="3250783"/>
            <a:ext cx="9013539" cy="1280890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บทเรียนที่ 2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th-TH" sz="7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7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กาอินและอาแบล (</a:t>
            </a:r>
            <a:r>
              <a:rPr lang="th-TH" sz="72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</a:t>
            </a:r>
            <a:r>
              <a:rPr lang="th-TH" sz="7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4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7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1-26)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6739624"/>
      </p:ext>
    </p:extLst>
  </p:cSld>
  <p:clrMapOvr>
    <a:masterClrMapping/>
  </p:clrMapOvr>
  <p:transition spd="slow">
    <p:push dir="u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86063" y="2983532"/>
            <a:ext cx="9326447" cy="1280890"/>
          </a:xfrm>
        </p:spPr>
        <p:txBody>
          <a:bodyPr>
            <a:noAutofit/>
          </a:bodyPr>
          <a:lstStyle/>
          <a:p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 . แล้วยาโคบก</a:t>
            </a:r>
            <a:r>
              <a:rPr lang="th-TH" sz="35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ล่าว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ปฏิญาณว่า </a:t>
            </a:r>
            <a: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ถ้าพระเจ้าทรงอยู่กับข้าพเจ้า และทรงพิทักษ์รักษาข้าพเจ้าในการเดินทาง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ครั้งนี้ ประทานอาหารให้กิน และเสื้อผ้าให้สวมใส่ </a:t>
            </a:r>
            <a:r>
              <a:rPr lang="th-TH" sz="35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จนข้าพเจ้ากลับถึงบ้านของบิดาอย่างปลอดภัย               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พระ</a:t>
            </a:r>
            <a:r>
              <a:rPr lang="th-TH" sz="35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จะทรงเป็นพระเจ้าของข้าพเจ้า  หินก้อนนี้ซึ่งข้าพเจ้าตั้งเป็นเสาศักดิ์สิทธิ์ จะเป็นที่ประทับ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ของพระเจ้า ทุกสิ่งที่พระเจ้าประทานให้ข้าพเจ้านั้น ข้าพเจ้าจะถวาย.....................แด่พระองค์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(</a:t>
            </a:r>
            <a:r>
              <a:rPr lang="th-TH" sz="35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.28</a:t>
            </a:r>
            <a: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20-22) คำตอบในช่องว่างคือข้อใด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ให้ครึ่งหนึ่ง  				ข. ทุกสิ่งที่มี	    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หนึ่งในสาม				ง. หนึ่งในสิบ	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35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42" y="5483654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13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023068" y="1214772"/>
            <a:ext cx="7120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11.ใครเป็นคนมาบอกข่าวเรื่องยาโคบกับลาบัน (เทียบ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.29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11-12)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ข.เลอาห์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ค.ศิลปาห์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ง.คนรับใช้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408" y="2650019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48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89538" y="1009378"/>
            <a:ext cx="9221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12.ยาโคบตกลงกับลาบันว่าจะทำงานเจ็ดปีเพื่อแต่งงานกับ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ลูกสาวคนเล็ก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ของลาบัน  ซึ่งมีชื่อว่าอะไร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29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ก.ดี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นาห์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       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เล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ศิลปาห์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75" y="3148559"/>
            <a:ext cx="548688" cy="560881"/>
          </a:xfrm>
          <a:prstGeom prst="rect">
            <a:avLst/>
          </a:prstGeom>
        </p:spPr>
      </p:pic>
      <p:pic>
        <p:nvPicPr>
          <p:cNvPr id="7" name="Picture 2" descr="ยาโคบต่อรองกับลาบัน ปฐมกาล 30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5"/>
          <a:stretch/>
        </p:blipFill>
        <p:spPr bwMode="auto">
          <a:xfrm>
            <a:off x="4916325" y="2674782"/>
            <a:ext cx="4202659" cy="206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900056" y="4949307"/>
            <a:ext cx="2226957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ยาโคบตกลงกับลาบัน</a:t>
            </a:r>
            <a:endPara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38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00071" y="1104241"/>
            <a:ext cx="90200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13.ใครเป็นภรรยาที่ยาโคบรักมาก (เทียบ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.29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20,30)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ก.ศิลปาห์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เล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บิล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ฮาห์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07" y="3218897"/>
            <a:ext cx="548688" cy="560881"/>
          </a:xfrm>
          <a:prstGeom prst="rect">
            <a:avLst/>
          </a:prstGeom>
        </p:spPr>
      </p:pic>
      <p:pic>
        <p:nvPicPr>
          <p:cNvPr id="69634" name="Picture 2" descr="ยาโคบรับใช้ลาบันเพื่อได้ราเชลและเลอาห์มาเป็นภรรยา ปฐมกาล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30" y="1984238"/>
            <a:ext cx="3292424" cy="2469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5744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05093" y="1012954"/>
            <a:ext cx="93818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14.เมื่อครบกำหนดเจ็ดปีแล้ว ลาบันได้ยกลูกสาวคนเล็กตามที่สัญญาไว้กับยาโคบหรือไม่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.29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20-26)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ก. ทำ เพราะลาบันเป็นคนซื่อสัตย์ต่อคำพูด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ข. ทำ โดยขอให้ยาโคบทำงานอยู่กับตนอีกเจ็ดปี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ค. ไม่ทำ เพราะเห็นว่ายาโคบมีนิสัยไม่ซื่อสัตย์กับพี่น้อง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ง. ไม่ทำ โดยอ้างเหตุผลว่าเขาไม่มีธรรมเนียมที่น้องจะแต่งงานก่อนพี่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958" y="4454845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70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68957" y="1144434"/>
            <a:ext cx="104871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15.นางเล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มีบุตรทั้งหมดกี่คน (เทียบ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.29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32-35, 30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:17-21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ก. 3 คน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5 คน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7 คน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9 คน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74" y="3249043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18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62742" y="1690062"/>
            <a:ext cx="109292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16.เล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ตั้งชื่อบุตรคนแรกว่า “รูเบน” เพราะเหตุใด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.29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32)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พระเจ้าทรงให้ความยุติธรรมแก่นาง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นางจะสรรเสริญพระ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ยาเวห์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ตลอดไป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ค. พระยา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เวห์ท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อดพระเนตรความทุกข์ของดิฉัน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พระยา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เวห์ท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รงได้ยินว่าสามีไม่ได้รักนาง จึงประทานบุตรให้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13" y="3801703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71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17494" y="1351508"/>
            <a:ext cx="100550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17.บุตรที่เกิดจากยาโคบกับนาง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ศิลปาห์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คือใครบ้าง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30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9-12)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กาดและอา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เชอร์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ข.ดาน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และนัฟ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ทาลี 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รูเบนและสิเมโอน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เลวีและยูดา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 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02" y="205329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23999" y="139121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18. บุตรที่เกิดจากยาโคบและนางบิล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ฮาห์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30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6-8)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กาดและอา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เชอร์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ข.ดาน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และนัฟ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ทาลี 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รูเบนและสิเมโอน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เลวีและยูดา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70" y="2849712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49345" y="1486212"/>
            <a:ext cx="103866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19.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ดี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นาห์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เป็นบุตรหญิงของยาโคบที่เกิดจากใคร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.30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18-21)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ศิลปาห์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เล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บิล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ฮาห์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65" y="3603339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17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733528" y="472273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2632" y="2537371"/>
            <a:ext cx="9464128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อา</a:t>
            </a:r>
            <a:r>
              <a:rPr lang="th-TH" b="1" dirty="0" err="1">
                <a:latin typeface="Angsana New" panose="02020603050405020304" pitchFamily="18" charset="-34"/>
                <a:ea typeface="Times New Roman" panose="02020603050405020304" pitchFamily="18" charset="0"/>
              </a:rPr>
              <a:t>แบล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เป็น</a:t>
            </a:r>
            <a:r>
              <a:rPr lang="th-TH" b="1" u="sng" dirty="0">
                <a:latin typeface="Angsana New" panose="02020603050405020304" pitchFamily="18" charset="-34"/>
                <a:ea typeface="Times New Roman" panose="02020603050405020304" pitchFamily="18" charset="0"/>
              </a:rPr>
              <a:t>คนเพาะปลูก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 </a:t>
            </a:r>
            <a:b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</a:b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    ส่วนกาอินเป็น</a:t>
            </a:r>
            <a:r>
              <a:rPr lang="th-TH" b="1" u="sng" dirty="0">
                <a:latin typeface="Angsana New" panose="02020603050405020304" pitchFamily="18" charset="-34"/>
                <a:ea typeface="Times New Roman" panose="02020603050405020304" pitchFamily="18" charset="0"/>
              </a:rPr>
              <a:t>คนเลี้ยงแกะ</a:t>
            </a:r>
            <a:br>
              <a:rPr lang="th-TH" b="1" u="sng" dirty="0">
                <a:latin typeface="Angsana New" panose="02020603050405020304" pitchFamily="18" charset="-34"/>
                <a:ea typeface="Times New Roman" panose="02020603050405020304" pitchFamily="18" charset="0"/>
              </a:rPr>
            </a:b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    (</a:t>
            </a:r>
            <a:r>
              <a:rPr lang="th-TH" b="1" dirty="0" err="1">
                <a:latin typeface="Angsana New" panose="02020603050405020304" pitchFamily="18" charset="-34"/>
                <a:ea typeface="Times New Roman" panose="02020603050405020304" pitchFamily="18" charset="0"/>
              </a:rPr>
              <a:t>ปฐก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.4</a:t>
            </a: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2) </a:t>
            </a:r>
            <a:br>
              <a:rPr lang="en-US" sz="4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endParaRPr lang="th-TH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75800" y="4163801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1955072" y="4061342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506" name="Picture 2" descr="Abel และ Cain ประวัติศาสตร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88" y="1306885"/>
            <a:ext cx="2423675" cy="299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อาเบลและคาอิน: ประวัติศาสตร์ของมนุษยชาติในการเล่าเรื่องสั้น 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27" y="2806393"/>
            <a:ext cx="2439457" cy="2714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2440072" y="1223028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 flipV="1">
            <a:off x="1512632" y="1796324"/>
            <a:ext cx="4103582" cy="35838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14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00554" y="1666949"/>
            <a:ext cx="9743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20.โยเซฟเป็นบุตรของยาโคบที่เกิดกับใคร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.30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22-24)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ก.เลอาห์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ศิลปาห์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บิล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ฮาห์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115" y="3125445"/>
            <a:ext cx="548688" cy="560881"/>
          </a:xfrm>
          <a:prstGeom prst="rect">
            <a:avLst/>
          </a:prstGeom>
        </p:spPr>
      </p:pic>
      <p:pic>
        <p:nvPicPr>
          <p:cNvPr id="37892" name="Picture 4" descr="โยเซฟ (บุตรยาโคบ) - วิกิพีเดีย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4950" r="4939" b="5763"/>
          <a:stretch/>
        </p:blipFill>
        <p:spPr bwMode="auto">
          <a:xfrm>
            <a:off x="4760006" y="2512462"/>
            <a:ext cx="2589377" cy="269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771586" y="3686326"/>
            <a:ext cx="842575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cs typeface="+mj-cs"/>
              </a:rPr>
              <a:t>โยเซฟ</a:t>
            </a:r>
            <a:endPara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34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50690" y="3044279"/>
            <a:ext cx="7879223" cy="888763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150690" y="3044279"/>
            <a:ext cx="112206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บทเรียนที่ 11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ยาโคบพบเอซาว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32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4-33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20)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5415164"/>
      </p:ext>
    </p:extLst>
  </p:cSld>
  <p:clrMapOvr>
    <a:masterClrMapping/>
  </p:clrMapOvr>
  <p:transition spd="slow">
    <p:push dir="u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70828" y="1868511"/>
            <a:ext cx="41261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1.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ยาโคบส่งผู้นำสารล่วงหน้าไปหาเอซาวพี่ชายใน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แผ่นดินเส</a:t>
            </a:r>
            <a:r>
              <a:rPr lang="th-TH" sz="4400" b="1" u="sng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อีร์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ทุ่งกว้างแห่งเอโดม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.32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4) 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08969" y="4836737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2249384" y="4705627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702525" y="1187984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9938" name="Picture 2" descr="แผนที่ ๒ : การอพยพของอิสราเอลจากอียิปต์และการเข้าสู่คานาอั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27" y="1526047"/>
            <a:ext cx="4618817" cy="380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ตัวเชื่อมต่อตรง 9"/>
          <p:cNvCxnSpPr/>
          <p:nvPr/>
        </p:nvCxnSpPr>
        <p:spPr>
          <a:xfrm flipV="1">
            <a:off x="1512632" y="1796324"/>
            <a:ext cx="4103582" cy="35838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73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37941" y="1772561"/>
            <a:ext cx="92237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ea typeface="Times New Roman" panose="02020603050405020304" pitchFamily="18" charset="0"/>
                <a:cs typeface="+mj-cs"/>
              </a:rPr>
              <a:t>	2.“ข้าพเจ้าเป็นเจ้าของโค ลา ฝูงแพะแกะ และทาสชายหญิง ข้าพเจ้าส่ง</a:t>
            </a:r>
            <a:r>
              <a:rPr lang="th-TH" sz="4400" b="1" u="sng" dirty="0">
                <a:ea typeface="Times New Roman" panose="02020603050405020304" pitchFamily="18" charset="0"/>
                <a:cs typeface="+mj-cs"/>
              </a:rPr>
              <a:t>ของกำนัล </a:t>
            </a:r>
            <a:r>
              <a:rPr lang="th-TH" sz="4400" b="1" dirty="0">
                <a:ea typeface="Times New Roman" panose="02020603050405020304" pitchFamily="18" charset="0"/>
                <a:cs typeface="+mj-cs"/>
              </a:rPr>
              <a:t>เหล่านี้มาเรียนท่านผู้เป็นเจ้านายของข้าพเจ้าโดยหวังว่าจะได้รับความกรุณาจากท่าน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" 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6) </a:t>
            </a:r>
            <a:endParaRPr lang="th-TH" sz="4400" b="1" dirty="0"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25504" y="4715712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b="1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3" y="951482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852726" y="1616037"/>
            <a:ext cx="8534180" cy="1414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แผนผังลําดับงาน: กระบวนการสำรอง 9"/>
          <p:cNvSpPr/>
          <p:nvPr/>
        </p:nvSpPr>
        <p:spPr>
          <a:xfrm>
            <a:off x="4780960" y="4715712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1946266" y="1972176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84118" y="955380"/>
            <a:ext cx="92237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endParaRPr lang="en-US" sz="4400" dirty="0">
              <a:latin typeface="Angsana New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en-US" sz="4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ผู้นำสารกลับมาหายา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และบอกว่าได้เจอเอซาว พี่ชายของยาโคบแล้ว และเขากำลังเดินทางมาพบและมีคนมาด้วยสี่ร้อยคน เมื่อยาโคบได้ยินดังนี้ก็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รู้สึกกลัวและเป็นทุกข์มาก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.32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7-8)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71040" y="4575037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1" y="955380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763098" y="4471950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62360" y="1623946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818079" y="1789116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97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702036" y="991362"/>
            <a:ext cx="87879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endParaRPr lang="th-TH" sz="4400" dirty="0">
              <a:latin typeface="Angsana New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4. ยาโคบแบ่งผู้คนที่มาด้วยออกเป็นสองพวก ทั้งแบ่งแพะแกะ ฝูงโคและอูฐ</a:t>
            </a:r>
            <a:r>
              <a:rPr lang="th-TH" sz="4400" b="1" spc="-1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ด้วย คิดในใจว่า</a:t>
            </a:r>
            <a:r>
              <a:rPr lang="en-US" sz="4400" b="1" spc="-1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spc="-1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ถ้าเอซาวมาโจมตีพวกแรก อีกพวกหนึ่งก็จะ</a:t>
            </a:r>
            <a:r>
              <a:rPr lang="th-TH" sz="4400" b="1" u="sng" spc="-1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เป็นกองหนุน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ช่วยโจมตีตลบหลังได้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”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.32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8-9) 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01686" y="4534341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b="1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095348" y="991362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792102" y="4534341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91364" y="1623946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997541" y="1908543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30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86737" y="1734552"/>
            <a:ext cx="100185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4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5.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ยาโคบ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สั่งผู้ที่นำหน้าว่า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เมื่อเอซาวพี่ชายของข้าพเจ้าพบท่าน ถามว่า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ท่านเป็นคนของใคร ท่านกำลังไปไหน สัตว์ที่กำลังต้อนอยู่นี้เป็นของผู้ใด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"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ท่านจะต้องตอบว่า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เป็นของยาโคบ</a:t>
            </a:r>
            <a:r>
              <a:rPr lang="th-TH" sz="44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น้องชาย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ของท่านนี่เป็นของกำนัลที่เขาส่งให้เอซาว นายของข้าพเจ้า ส่วนยาโคบนั้นกำลังตามมา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"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18-19) 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01685" y="4998561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b="1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2" y="1014241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966946" y="5135614"/>
            <a:ext cx="2425166" cy="833890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441038" y="1924674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90941" y="1070073"/>
            <a:ext cx="90101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>
              <a:latin typeface="Angsana New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r>
              <a:rPr lang="en-US" sz="4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6. </a:t>
            </a:r>
            <a:r>
              <a:rPr lang="th-TH" sz="4400" b="1" dirty="0">
                <a:ea typeface="Times New Roman" panose="02020603050405020304" pitchFamily="18" charset="0"/>
                <a:cs typeface="+mj-cs"/>
              </a:rPr>
              <a:t>บุรุษผู้หนึ่ง ต่อสู้กับยาโคบจนรุ่งสาง เมื่อบุรุษผู้นั้นเห็นว่าจะเอาชนะยาโคบไม่ได้ ก็ทุบ</a:t>
            </a:r>
            <a:r>
              <a:rPr lang="th-TH" sz="4400" b="1" u="sng" dirty="0">
                <a:ea typeface="Times New Roman" panose="02020603050405020304" pitchFamily="18" charset="0"/>
                <a:cs typeface="+mj-cs"/>
              </a:rPr>
              <a:t>ข้อต่อสะโพก</a:t>
            </a:r>
            <a:r>
              <a:rPr lang="th-TH" sz="4400" b="1" dirty="0">
                <a:ea typeface="Times New Roman" panose="02020603050405020304" pitchFamily="18" charset="0"/>
                <a:cs typeface="+mj-cs"/>
              </a:rPr>
              <a:t>ของเขา </a:t>
            </a:r>
            <a:r>
              <a:rPr lang="th-TH" sz="4400" b="1" u="sng" dirty="0">
                <a:ea typeface="Times New Roman" panose="02020603050405020304" pitchFamily="18" charset="0"/>
                <a:cs typeface="+mj-cs"/>
              </a:rPr>
              <a:t> สะโพก</a:t>
            </a:r>
            <a:r>
              <a:rPr lang="th-TH" sz="4400" b="1" dirty="0">
                <a:ea typeface="Times New Roman" panose="02020603050405020304" pitchFamily="18" charset="0"/>
                <a:cs typeface="+mj-cs"/>
              </a:rPr>
              <a:t>ของยาโคบก็เคล็ดไปขณะที่เขาต่อสู้กันอยู่ (</a:t>
            </a:r>
            <a:r>
              <a:rPr lang="th-TH" sz="4400" b="1" dirty="0" err="1"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ea typeface="Times New Roman" panose="02020603050405020304" pitchFamily="18" charset="0"/>
                <a:cs typeface="+mj-cs"/>
              </a:rPr>
              <a:t>.32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:25-26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endParaRPr lang="th-TH" sz="4400" b="1" dirty="0"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54780" y="4449259"/>
            <a:ext cx="9092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 </a:t>
            </a:r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3" y="1004788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994352" y="4418838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963357" y="1946538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71066" y="1805099"/>
            <a:ext cx="58441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7.บุรุษผู้นั้นจึงว่า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ท่านจะไม่ชื่อยาโคบอีก แต่ชื่ออิสราเอล เพราะท่านได้ต่อสู้</a:t>
            </a:r>
            <a:r>
              <a:rPr lang="th-TH" sz="44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กับพระเจ้า และกับมนุษย์ 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แล้วท่านก็ชนะ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32:29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47321" y="4601817"/>
            <a:ext cx="9685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</a:rPr>
              <a:t> </a:t>
            </a:r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464496" y="1117438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3078093" y="4601817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471067" y="1746709"/>
            <a:ext cx="5921045" cy="8509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9394" name="Picture 2" descr="ใครที่สู้กับ ยาโคบ= - Panti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13424"/>
          <a:stretch/>
        </p:blipFill>
        <p:spPr bwMode="auto">
          <a:xfrm>
            <a:off x="7708057" y="1446382"/>
            <a:ext cx="2736802" cy="4103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24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04657" y="1867090"/>
            <a:ext cx="9411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4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8.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ยาโคบจึงเรียกชื่อสถานที่นั้นว่า</a:t>
            </a:r>
            <a:r>
              <a:rPr lang="th-TH" sz="4400" b="1" u="sng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เปนีเอล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พูดว่า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ข้าพเจ้าได้เห็นพระเจ้าอย่างเต็มตา แล้วยังมีชีวิตอยู่ได้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:31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แก้ไขใหม่ 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01686" y="4104431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b="1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2" y="1141281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780958" y="4081311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741166" y="2040541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65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1" y="504281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2751" y="2963380"/>
            <a:ext cx="8911687" cy="128089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2.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วันหนึ่ง กาอินนำผลที่เกิดจากแผ่นดินมาถวายเป็นบูชาแด่พระ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ส่วนอา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นำแกะที่เกิดจากฝูงรุ่นแรกและไขมันแกะมาถวายด้วย 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พอ</a:t>
            </a:r>
            <a:r>
              <a:rPr lang="th-TH" sz="4400" b="1" u="sng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พระทัย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</a:t>
            </a:r>
            <a:r>
              <a:rPr lang="th-TH" sz="4400" b="1" u="sng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แบล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และเครื่องบูชาของเขา</a:t>
            </a:r>
            <a:r>
              <a:rPr lang="th-TH" sz="4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ไม่พอ</a:t>
            </a:r>
            <a:r>
              <a:rPr lang="th-TH" sz="4400" b="1" u="sng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พระทัย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กาอินและเครื่องบูชาของเขา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กาอินโกรธมากหน้าตาบึ้งตึง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.4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3-5)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99026" y="5081244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4708943" y="4927494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095347" y="870840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831504" y="1525697"/>
            <a:ext cx="8534180" cy="1414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2026144" y="1912243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21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11902" y="1859740"/>
            <a:ext cx="99074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9.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spc="-1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ด้วยเหตุนี้ ชาวอิสราเอลจึงไม่กิน</a:t>
            </a:r>
            <a:r>
              <a:rPr lang="th-TH" sz="4400" b="1" u="sng" spc="-1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เส้นเอ็นที่ข้อต่อสะโพก</a:t>
            </a:r>
            <a:r>
              <a:rPr lang="th-TH" sz="4400" b="1" spc="-1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จนกระทั่งทุกวันนี้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เพราะยาโคบถูกทุบตรง</a:t>
            </a:r>
            <a:r>
              <a:rPr lang="th-TH" sz="4400" b="1" dirty="0">
                <a:ea typeface="Times New Roman" panose="02020603050405020304" pitchFamily="18" charset="0"/>
                <a:cs typeface="+mj-cs"/>
              </a:rPr>
              <a:t>ข้อต่อสะโพกนั่นเอง (</a:t>
            </a:r>
            <a:r>
              <a:rPr lang="th-TH" sz="4400" b="1" dirty="0" err="1"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ea typeface="Times New Roman" panose="02020603050405020304" pitchFamily="18" charset="0"/>
                <a:cs typeface="+mj-cs"/>
              </a:rPr>
              <a:t>.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32:33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endParaRPr lang="th-TH" sz="4400" b="1" dirty="0"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71041" y="4176462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2" y="1048424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780958" y="3983398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655709" y="2100362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23999" y="185119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10.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ยาโคบเดินไปข้างหน้า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จูบลงที่พื้นดิน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เจ็ดครั้ง จนมาถึงพี่ชาย เอซาววิ่งออกมารับ สวมกอด ซบหน้าที่คอ จูบยา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ทั้งสองคนร้องไห้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33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3-4)       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64357" y="4286889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b="1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3" y="1056970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843629" y="4177401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877899" y="2049087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80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22762" y="1649518"/>
            <a:ext cx="94715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4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11.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ยาโคบก็ย้ำว่า 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อย่าเลย ถ้าพี่กรุณาน้อง โปรดรับของกำนัลที่น้องให้ไว้เถิด น้องเห็น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หน้าพี่ก็เหมือนเห็นพระพักตร์พระเจ้า เพราะพี่ได้กรุณาต้อนรับน้อง จงรับของกำนัลที่น้องนำมาให้พี่เถิด พระเจ้าทรงพระกรุณาน้อง ประทานทุกสิ่งที่ต้องการ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ยาโคบรบเร้า</a:t>
            </a:r>
            <a:r>
              <a:rPr lang="th-TH" sz="40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แต่เอซาวไม่ยอมรับของกำนัลนั้น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33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10-11) 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endParaRPr lang="en-US" sz="40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64245" y="4964829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b="1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2" y="903146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843517" y="4959359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0220" y="150430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872312" y="1789027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60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82818" y="1699110"/>
            <a:ext cx="97279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2 .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เอซาวพูดว่า 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เราจงออกเดินทางไปเถิด พี่จะไปพร้อมกับน้อง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baseline="30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ยาโคบตอบว่า 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เจ้านายของน้องรู้ดี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ว่า พวกเด็ก ๆ อ่อนแอ น้องต้องคำนึงถึง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บรรดาแกะและโคแม่ลูกอ่อน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ด้วย ถ้าขืนต้อนให้รีบเดิน แม้เพียงวันเดียว สัตว์จะตายหมด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33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12-13)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71041" y="4658429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2" y="955381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931760" y="4566388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87564" y="1666675"/>
            <a:ext cx="96168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3.</a:t>
            </a:r>
            <a:r>
              <a:rPr lang="th-TH" sz="40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ขอเจ้านายของน้องล่วงหน้าผู้รับใช้ไปก่อนเถิด แล้วน้องจะตามไปเร็วเท่าที่เด็ก ๆ และฝูงสัตว์จะไปได้ จนกว่าจะไปพบเจ้านายของน้องที่</a:t>
            </a:r>
            <a:r>
              <a:rPr lang="th-TH" sz="40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</a:t>
            </a:r>
            <a:r>
              <a:rPr lang="th-TH" sz="4000" b="1" u="sng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อีร์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เอซาวพูดว่า 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ถ้าเช่นนั้น 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ขอให้พี่ทิ้งคนของพี่ไว้กับน้องด้วย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แต่ยาโคบถามว่า 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ทำไมเล่า ขอเจ้านายของน้อง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โปรดปรานน้องก็พอแล้ว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0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 33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14-15)</a:t>
            </a:r>
            <a:endParaRPr lang="en-US" sz="40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41386" y="4759829"/>
            <a:ext cx="9092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 </a:t>
            </a:r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2" y="997150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780958" y="4817992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766804" y="1804724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46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23998" y="182067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เอซาวเดินทางกลับสู่เส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อีร์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ส่วนยาโคบออกเดินทางไป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สุคคท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เขาสร้างบ้านสำหรับตน และเพิงสำหรับฝูงสัตว์ </a:t>
            </a:r>
          </a:p>
          <a:p>
            <a:pPr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ที่นั่นจึงได้ชื่อว่า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สุคคท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33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:1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6-17)    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71041" y="4312526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2" y="1034091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780958" y="4098334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1872312" y="1972175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83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96112" y="1564126"/>
            <a:ext cx="92408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15. เมื่อเดินทางกลับจากปัดดาน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อารัม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ยาโคบมาถึงเมือง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เชเคม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ในแผ่นดินคานาอันอย่างปลอดภัย เขาตั้งกระโจมตรงหน้าเมือง และซื้อที่นาซึ่งเขาตั้งกระโจมจากลูกหลานของฮา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โมร์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บิดาของ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เชเคม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เป็นราคาหนึ่งร้อยเหรียญเงิน เขาสร้างพระแท่นบูชาไว้ที่นั่น และเรียกว่า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“</a:t>
            </a:r>
            <a:r>
              <a:rPr lang="th-TH" sz="4400" b="1" u="sng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เอล</a:t>
            </a:r>
            <a:r>
              <a:rPr lang="th-TH" sz="44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พระเจ้าแห่งยา</a:t>
            </a:r>
            <a:r>
              <a:rPr lang="th-TH" sz="4400" b="1" u="sng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33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18-20)    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  <a:cs typeface="TH Niramit AS" panose="02000506000000020004" pitchFamily="2" charset="-34"/>
              </a:rPr>
              <a:t> </a:t>
            </a:r>
            <a:endParaRPr lang="en-US" sz="32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60937" y="5042001"/>
            <a:ext cx="6479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 </a:t>
            </a:r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167363" y="928783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4601499" y="5042000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0221" y="1564126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1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08404" y="2461189"/>
            <a:ext cx="10160949" cy="1914258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05555" y="2459504"/>
            <a:ext cx="11531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บทเรียนที่ 12 ข้อตกลงกับชาว</a:t>
            </a:r>
            <a:r>
              <a:rPr lang="th-TH" sz="40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เชเคม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0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34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6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-24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 </a:t>
            </a:r>
          </a:p>
          <a:p>
            <a:pPr algn="thaiDist">
              <a:spcAft>
                <a:spcPts val="0"/>
              </a:spcAft>
            </a:pP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 ยาโคบที่เบธ</a:t>
            </a:r>
            <a:r>
              <a:rPr lang="th-TH" sz="40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เอล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ฯลฯ (</a:t>
            </a:r>
            <a:r>
              <a:rPr lang="th-TH" sz="40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35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-2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9) 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                  ภรรยาและบุตรของเอซาวในแผ่นดินคานาอัน (</a:t>
            </a:r>
            <a:r>
              <a:rPr lang="th-TH" sz="40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36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1-43)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0115701"/>
      </p:ext>
    </p:extLst>
  </p:cSld>
  <p:clrMapOvr>
    <a:masterClrMapping/>
  </p:clrMapOvr>
  <p:transition spd="slow">
    <p:randomBar dir="vert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8751004"/>
      </p:ext>
    </p:extLst>
  </p:cSld>
  <p:clrMapOvr>
    <a:masterClrMapping/>
  </p:clrMapOvr>
  <p:transition spd="med">
    <p:pull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740492" y="1351508"/>
            <a:ext cx="87110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buSzPts val="2000"/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1.บรรดาบุตรของยาโคบยอมให้ ดี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นาห์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น้องสาวของตน แต่งงาน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กับเชเคม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ด้วยเหตุผลใด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34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:6-24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th-TH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lvl="0" algn="thaiDist">
              <a:spcAft>
                <a:spcPts val="0"/>
              </a:spcAft>
              <a:buSzPts val="2000"/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ก.ผู้ชายทุกคนจะต้องเข้านำของกำนัลมาถวาย</a:t>
            </a:r>
          </a:p>
          <a:p>
            <a:pPr lvl="0" algn="thaiDist">
              <a:spcAft>
                <a:spcPts val="0"/>
              </a:spcAft>
              <a:buSzPts val="2000"/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ข.ผู้ชายทุกคนจะต้องมาช่วยเลี้ยงสัตว์ในทุ่งนา</a:t>
            </a:r>
          </a:p>
          <a:p>
            <a:pPr lvl="0" algn="thaiDist">
              <a:spcAft>
                <a:spcPts val="0"/>
              </a:spcAft>
              <a:buSzPts val="2000"/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ค.ผู้ชายทุกคนจะต้องมาเป็นทาสในบ้านของเขา</a:t>
            </a:r>
          </a:p>
          <a:p>
            <a:pPr lvl="0" algn="thaiDist">
              <a:spcAft>
                <a:spcPts val="0"/>
              </a:spcAft>
              <a:buSzPts val="2000"/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ผู้ชายทุกคนจะต้องเข้าสุหนัตเหมือนกับเขา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97" y="4791875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1765" y="2549604"/>
            <a:ext cx="8911687" cy="128089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3.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“ถ้าท่านทำดี ท่านย่อมเงยหน้าขึ้นได้ แต่ถ้าท่านทำไม่ดี 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บาปกำลังหมอบอยู่ที่ประตู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คอยตะครุบตัวท่าน แต่ท่านจะต้องเอาชนะมันให้ได้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4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99026" y="4531856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4708943" y="4432245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095348" y="1262069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921765" y="1933713"/>
            <a:ext cx="8534180" cy="1414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เครื่องหมายบั้ง 9"/>
          <p:cNvSpPr/>
          <p:nvPr/>
        </p:nvSpPr>
        <p:spPr>
          <a:xfrm>
            <a:off x="2224107" y="2379921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027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มุมมน 10"/>
          <p:cNvSpPr/>
          <p:nvPr/>
        </p:nvSpPr>
        <p:spPr>
          <a:xfrm>
            <a:off x="3281289" y="1762995"/>
            <a:ext cx="5966390" cy="843471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85015" y="2722569"/>
            <a:ext cx="9992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dirty="0">
                <a:latin typeface="TEPC Himmaparnt"/>
                <a:ea typeface="Times New Roman" panose="02020603050405020304" pitchFamily="18" charset="0"/>
                <a:cs typeface="+mj-cs"/>
              </a:rPr>
              <a:t>สามวันต่อมา เมื่อชายทุกคนยังเจ็บแผลที่เข้าสุหนัต บุตรสองคนของยา</a:t>
            </a:r>
            <a:r>
              <a:rPr lang="th-TH" b="1" dirty="0" err="1">
                <a:latin typeface="TEPC Himmaparnt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b="1" dirty="0">
                <a:latin typeface="TEPC Himmaparnt"/>
                <a:ea typeface="Times New Roman" panose="02020603050405020304" pitchFamily="18" charset="0"/>
                <a:cs typeface="+mj-cs"/>
              </a:rPr>
              <a:t> คือ </a:t>
            </a:r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สิเมโอน</a:t>
            </a:r>
            <a:r>
              <a:rPr lang="th-TH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และเล</a:t>
            </a:r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วีพี่ชายของดี</a:t>
            </a:r>
            <a:r>
              <a:rPr lang="th-TH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นาห์</a:t>
            </a:r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ถือดาบเดินเข้าไปในเมืองโดยไม่มีใครระแวง และฆ่าผู้ชายทุกคน เขาใช้ดาบฆ่า.....2....... ด้วย และนำดี</a:t>
            </a:r>
            <a:r>
              <a:rPr lang="th-TH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นาห์</a:t>
            </a:r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ไปจากบ้านของ</a:t>
            </a:r>
            <a:r>
              <a:rPr lang="th-TH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เชเคม</a:t>
            </a:r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บุตรชายคนอื่นของยาโคบกรูกันเข้าไปที่ศพ ปล้นเมืองนั้น เพื่อแก้แค้นแทนน้องสาวที่ถูกข่มขืน เขาต้อนฝูงแพะแกะ โค ลาและทุกสิ่งที่อยู่ในเมืองและในทุ่งนาไป พร้อมกับทรัพย์สินอื่นๆ ทั้งหมด แล้วยังจับบรรดาผู้หญิงและเด็กเป็นเชลย ยึดทุกสิ่งที่อยู่ในบ้านไปด้วย </a:t>
            </a:r>
            <a:r>
              <a:rPr lang="th-TH" b="1" dirty="0">
                <a:latin typeface="TEPC Himmaparnt"/>
                <a:ea typeface="Times New Roman" panose="02020603050405020304" pitchFamily="18" charset="0"/>
                <a:cs typeface="+mj-cs"/>
              </a:rPr>
              <a:t>......3......จึงพูดตำหนิสิเมโอน</a:t>
            </a:r>
            <a:r>
              <a:rPr lang="th-TH" b="1" dirty="0" err="1">
                <a:latin typeface="TEPC Himmaparnt"/>
                <a:ea typeface="Times New Roman" panose="02020603050405020304" pitchFamily="18" charset="0"/>
                <a:cs typeface="+mj-cs"/>
              </a:rPr>
              <a:t>และเล</a:t>
            </a:r>
            <a:r>
              <a:rPr lang="th-TH" b="1" dirty="0">
                <a:latin typeface="TEPC Himmaparnt"/>
                <a:ea typeface="Times New Roman" panose="02020603050405020304" pitchFamily="18" charset="0"/>
                <a:cs typeface="+mj-cs"/>
              </a:rPr>
              <a:t>วีว่า </a:t>
            </a:r>
            <a:r>
              <a:rPr lang="en-US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b="1" dirty="0">
                <a:latin typeface="TEPC Himmaparnt"/>
                <a:ea typeface="Times New Roman" panose="02020603050405020304" pitchFamily="18" charset="0"/>
                <a:cs typeface="+mj-cs"/>
              </a:rPr>
              <a:t>ลูกทำให้พ่อเดือดร้อนเสียแล้ว ชาวแผ่นดินนี้ทุกคน ทั้งชาวคานาอันและ</a:t>
            </a:r>
            <a:r>
              <a:rPr lang="th-TH" b="1" dirty="0" err="1">
                <a:latin typeface="TEPC Himmaparnt"/>
                <a:ea typeface="Times New Roman" panose="02020603050405020304" pitchFamily="18" charset="0"/>
                <a:cs typeface="+mj-cs"/>
              </a:rPr>
              <a:t>ชาวเปริส</a:t>
            </a:r>
            <a:r>
              <a:rPr lang="th-TH" b="1" dirty="0">
                <a:latin typeface="TEPC Himmaparnt"/>
                <a:ea typeface="Times New Roman" panose="02020603050405020304" pitchFamily="18" charset="0"/>
                <a:cs typeface="+mj-cs"/>
              </a:rPr>
              <a:t>ซีจะเกลียดชังพ่อ พ่อมีคนจำนวนน้อย ถ้าเขาร่วมกันมาโจมตี เขาก็จะเอาชนะพ่อ ทำลายทั้งพ่อและครอบครัว</a:t>
            </a:r>
            <a:r>
              <a:rPr lang="en-US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b="1" dirty="0">
                <a:latin typeface="TEPC Himmaparnt"/>
                <a:ea typeface="Times New Roman" panose="02020603050405020304" pitchFamily="18" charset="0"/>
                <a:cs typeface="+mj-cs"/>
              </a:rPr>
              <a:t>แต่บุตรของเขาตอบว่า </a:t>
            </a:r>
            <a:r>
              <a:rPr lang="en-US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b="1" dirty="0">
                <a:latin typeface="TEPC Himmaparnt"/>
                <a:ea typeface="Times New Roman" panose="02020603050405020304" pitchFamily="18" charset="0"/>
                <a:cs typeface="+mj-cs"/>
              </a:rPr>
              <a:t>เราไม่ยอมให้เขาทำกับน้องสาวของเราเหมือน......4......หรอก</a:t>
            </a:r>
            <a:r>
              <a:rPr lang="en-US" b="1" dirty="0">
                <a:latin typeface="TEPC Himmaparnt"/>
                <a:ea typeface="Times New Roman" panose="02020603050405020304" pitchFamily="18" charset="0"/>
                <a:cs typeface="+mj-cs"/>
              </a:rPr>
              <a:t>” </a:t>
            </a:r>
            <a:endParaRPr lang="en-US" sz="32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762962" y="3085241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ea typeface="Times New Roman" panose="02020603050405020304" pitchFamily="18" charset="0"/>
                <a:cs typeface="+mj-cs"/>
              </a:rPr>
              <a:t>ข</a:t>
            </a:r>
            <a:endParaRPr lang="th-TH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438539" y="4346710"/>
            <a:ext cx="301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ea typeface="Times New Roman" panose="02020603050405020304" pitchFamily="18" charset="0"/>
                <a:cs typeface="+mj-cs"/>
              </a:rPr>
              <a:t>ง</a:t>
            </a:r>
            <a:endParaRPr lang="th-TH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803179" y="5618574"/>
            <a:ext cx="327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ea typeface="Times New Roman" panose="02020603050405020304" pitchFamily="18" charset="0"/>
                <a:cs typeface="+mj-cs"/>
              </a:rPr>
              <a:t>ก</a:t>
            </a:r>
            <a:endParaRPr lang="th-TH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31881" y="59996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200" b="1" u="sng" dirty="0">
                <a:latin typeface="TH Niramit AS" panose="02000506000000020004" pitchFamily="2" charset="-34"/>
                <a:ea typeface="Times New Roman" panose="02020603050405020304" pitchFamily="18" charset="0"/>
              </a:rPr>
              <a:t>จงใช้คำตอบต่อไปนี้ตอบข้อ 2-4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59888" y="1184738"/>
            <a:ext cx="5072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u="sng" dirty="0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</a:rPr>
              <a:t>สิเมโอน</a:t>
            </a:r>
            <a:r>
              <a:rPr lang="th-TH" b="1" u="sng" dirty="0" err="1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</a:rPr>
              <a:t>และเล</a:t>
            </a:r>
            <a:r>
              <a:rPr lang="th-TH" b="1" u="sng" dirty="0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</a:rPr>
              <a:t>วีฆ่าชาว</a:t>
            </a:r>
            <a:r>
              <a:rPr lang="th-TH" b="1" u="sng" dirty="0" err="1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</a:rPr>
              <a:t>เชเคม</a:t>
            </a:r>
            <a:r>
              <a:rPr lang="th-TH" b="1" u="sng" dirty="0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</a:rPr>
              <a:t>  (</a:t>
            </a:r>
            <a:r>
              <a:rPr lang="th-TH" b="1" u="sng" dirty="0" err="1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</a:rPr>
              <a:t>ปฐก</a:t>
            </a:r>
            <a:r>
              <a:rPr lang="th-TH" b="1" u="sng" dirty="0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</a:rPr>
              <a:t> 34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:</a:t>
            </a:r>
            <a:r>
              <a:rPr lang="th-TH" b="1" u="sng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25-31)</a:t>
            </a:r>
            <a:endParaRPr lang="en-US" sz="3200" b="1" u="sng" dirty="0">
              <a:solidFill>
                <a:schemeClr val="accent2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559888" y="172282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หญิงแพศยา 		ข. ฮา</a:t>
            </a:r>
            <a:r>
              <a:rPr lang="th-TH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โมร์และเชเคม</a:t>
            </a:r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บุตรชาย	</a:t>
            </a:r>
            <a:endParaRPr lang="en-US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ดี</a:t>
            </a:r>
            <a:r>
              <a:rPr lang="th-TH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นาห์</a:t>
            </a:r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		ง. ยา</a:t>
            </a:r>
            <a:r>
              <a:rPr lang="th-TH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endParaRPr lang="en-US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07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55932" y="674400"/>
            <a:ext cx="96339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5.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พระเจ้าตรัสกับยาโคบว่า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จงลุกขึ้นไป..........เถิด จงพักอาศัยอยู่ที่นั่น จงสร้างพระแท่นบูชาที่นั่นถวายพระเจ้าผู้ทรงสำแดงพระองค์แก่ท่านเมื่อท่านหลบหนีจากเอซาวพี่ชาย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 35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1) คำตอบในช่องว่างคือข้อใด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ก.เบธเอล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ข.เชเคม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เฮโบรน 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ง.เบอร์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เออร์เช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บา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82" y="3429000"/>
            <a:ext cx="548688" cy="560881"/>
          </a:xfrm>
          <a:prstGeom prst="rect">
            <a:avLst/>
          </a:prstGeom>
        </p:spPr>
      </p:pic>
      <p:pic>
        <p:nvPicPr>
          <p:cNvPr id="70658" name="Picture 2" descr="ยาโคบ(อิสราเอล)และครอบครัวอพยพไปยังอียิปต์(ตามพระคัมภีร์เดิมของชาวยิวและคริสต์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65" y="2917009"/>
            <a:ext cx="4019550" cy="25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4822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30294" y="674400"/>
            <a:ext cx="95314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6. เมื่อยาโคบกลับมาจากปัดดาน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อารัม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พระเจ้าทรงสำแดงพระองค์แก่เขาอีก ทรงอวยพร  แล้วตรัสว่า “ท่านชื่อยาโคบตั้งแต่นี้ไป ท่านจะไม่ชื่อยาโคบอีก แต่จะชื่อว่า ................. ”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35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9-10)  คำตอบในช่องว่างคือข้อใด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ก.ปาเลสไตน์ 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ข.โยเซฟ 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ค.อิสราเอล 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ง.อียิปต์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18" y="4770690"/>
            <a:ext cx="548688" cy="56088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82" y="3392362"/>
            <a:ext cx="2248697" cy="247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0773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432845" y="1170823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7. นางรา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ถึงแก่กรรมเมื่อนางให้กำเนิดบุตรชายชื่อว่าอะไร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35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เบนยา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       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โยเซฟ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รูเบน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อิสสา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คาร์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22" y="2591512"/>
            <a:ext cx="548688" cy="560881"/>
          </a:xfrm>
          <a:prstGeom prst="rect">
            <a:avLst/>
          </a:prstGeom>
        </p:spPr>
      </p:pic>
      <p:pic>
        <p:nvPicPr>
          <p:cNvPr id="71682" name="Picture 2" descr="http://www.bangkokfellowship.com/saveimages/benon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76" y="1986883"/>
            <a:ext cx="2185231" cy="333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75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83292" y="674400"/>
            <a:ext cx="96254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8. เมื่อนางรา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ถึงแก่กรรม ยาโคบฝังนางไว้ตามทางที่ไปเมือง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เอฟราธาห์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คือ เมือง.................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ยาโคบตั้งเสาหินไว้ที่หลุมศพของนาง เสาหินที่หลุมศพของนางรา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ยังคงอยู่ที่นั่นจนถึงวันนี้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35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19-20) คำตอบในช่องว่างคือข้อใด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นาซา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เร็ธ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เยรูซาเล็ม 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เบธไซดา 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เบธเล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เฮม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69" y="5385987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07208" y="1305342"/>
            <a:ext cx="88562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9. ยาโคบมีบุตรชายทั้งหมดกี่คน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35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23-26)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8 คน 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10 คน 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ค.12 คน 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ง.13 คน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01" y="3429000"/>
            <a:ext cx="548688" cy="56088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46" y="2158748"/>
            <a:ext cx="3010968" cy="254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8390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270475" y="671691"/>
            <a:ext cx="97792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10.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ยาโคบกลับมาหาอิสอัค บิดาของเขา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ที่มัมเร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ที่คี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ริ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ยาทอารบา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คือ....................... อับ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ราฮัม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และอิสอัคเคยอาศัยอยู่อย่างคนแปลกถิ่นที่นั่น 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อิสอัคมีอายุหนึ่งร้อยแปดสิบปี 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ก็สิ้นชีวิต เขามีชีวิตอย่างผาสุกจนถึงวัยชรา จึงสิ้นชีวิต ไปอยู่ร่วมกับบรรดา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บรรพบุรุษ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เอซาวและยา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บุตรชายทั้งสองคนช่วยกันฝังศพของเขา              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35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:27-29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คำตอบในช่องว่างคือข้อใด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เฮโบรน  			ข. เยรูซาเล็ม 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เบธไซดา 		ง. เบธเล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เฮม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52" y="4787781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17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62526" y="2903433"/>
            <a:ext cx="10066945" cy="1051132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80559" y="3044279"/>
            <a:ext cx="10291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บทเรียนที่ 13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โยเซฟกับพี่ชายทั้งสิบคน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.37: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2-36, 39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1-23)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1066832"/>
      </p:ext>
    </p:extLst>
  </p:cSld>
  <p:clrMapOvr>
    <a:masterClrMapping/>
  </p:clrMapOvr>
  <p:transition spd="slow">
    <p:push dir="u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2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47387" y="1012954"/>
            <a:ext cx="95143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1.ยาโคบรักโยเซฟมากกว่าบุตรคนอื่นๆ เพราะโยเซฟเกิดมาเมื่อยาโคบชราแล้ว ยาโคบได้มอบสิ่งใดเป็นพิเศษให้โยเซฟ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 37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ก. ให้ฝูงแพะแกะพันธุ์ดี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ข. ตัดเย็บรองเท้าที่นุ่มเป็นพิเศษ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ค. ตัดเสื้อยาวที่สวยเป็นพิเศษ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ง. ให้คำอวยพรที่ได้มาจากอิสอัค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29" y="4428858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20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4769" y="3276297"/>
            <a:ext cx="4424296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ตรัสถามกาอินว่า 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น้องชายท่านอยู่ที่ไหน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เขาทูลตอบว่า </a:t>
            </a:r>
            <a:r>
              <a:rPr lang="en-US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ข้าพเจ้าทราบ ข้าพเจ้าเป็นผู้ดูแลน้องหรือ</a:t>
            </a:r>
            <a:r>
              <a:rPr lang="en-US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.4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417775" y="4557187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7282723" y="4494117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986077" y="1449782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flipV="1">
            <a:off x="1928247" y="2119793"/>
            <a:ext cx="3972931" cy="1480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506" name="Picture 2" descr="พระเยโฮวาห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80" y="1768306"/>
            <a:ext cx="3825764" cy="256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81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23471" y="671691"/>
            <a:ext cx="98689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2.“น้องฝันว่าเราทุกคนกำลังมัดฟ่อนข้าวอยู่ในทุ่งนา ฟ่อนข้าวของน้องลุกขึ้นตั้งตรง ส่วนฟ่อนข้าวของพวกพี่ๆ ก็เข้ามาห้อมล้อม และกราบไหว้ฟ่อนข้าวของน้อง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เมื่อโยเซฟเล่าความฝันให้พี่ๆ ฟัง พวกเขาคิดอย่างไรกับความฝันของโยเซฟ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 37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:7-8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ก. โยเซฟจะร่ำรวยและเป็นนายพวกพี่ๆ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ข. โยเซฟต้องการเป็นกษัตริย์ปกครองพวกเขา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ค. โยเซฟต้องการขึ้นเป็นผู้นำชนเผ่าแทนยา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ง. โยเซฟจะมีทุ่งนาที่อุดมสมบูรณ์มากกว่าพวกเขา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 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87" y="4052843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761857" y="1138439"/>
            <a:ext cx="86682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3. ใครที่มีอีกชื่อว่า “อิสราเอล”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37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13)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โยเซฟ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รูเบน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เอซาว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23" y="1882211"/>
            <a:ext cx="548688" cy="560881"/>
          </a:xfrm>
          <a:prstGeom prst="rect">
            <a:avLst/>
          </a:prstGeom>
        </p:spPr>
      </p:pic>
      <p:pic>
        <p:nvPicPr>
          <p:cNvPr id="74754" name="Picture 2" descr="ยาโคบ - วิกิพีเดี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45" y="2181225"/>
            <a:ext cx="2095500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4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67028" y="1145186"/>
            <a:ext cx="88477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4.เมื่อบรรดาพี่ชายเห็นโยเซฟกำลังเดินมา พวกเขาวางแผนคิดจะทำอะไร 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37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18-19)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วางแผนจะฆ่า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จับโยนทิ้งบ่อ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ปล่อยให้สัตว์กิน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ขายให้คนอียิปต์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66" y="2548783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73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78122" y="1305342"/>
            <a:ext cx="90357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5. พวกพี่ๆ ให้ฉายาโยเซฟว่าอย่างไร (เทียบ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37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19)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นักทำนาย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ชอบคุยโว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คนเพ้อ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เจ้อ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คนช่างฝัน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70" y="4044297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65303" y="1227047"/>
            <a:ext cx="90613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6.พวกพี่ๆ ขายโยเซฟให้แก่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ชาวอิ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ชมา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แอล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เป็นราคาเงินหนักเท่าไร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37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28)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สิบเหรียญ	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ยี่สิบบาท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ห้าตา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แลนท์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สามสิบเหรียญ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07" y="3304539"/>
            <a:ext cx="548688" cy="560881"/>
          </a:xfrm>
          <a:prstGeom prst="rect">
            <a:avLst/>
          </a:prstGeom>
        </p:spPr>
      </p:pic>
      <p:pic>
        <p:nvPicPr>
          <p:cNvPr id="72706" name="Picture 2" descr="หลัก 4 ประการสู่ชีวิตที่ครบบริบูรณ์แบบโยเซฟ ตอนที่ 2 ปล่อยวางผลลัพธ์ |  คริสตจักรสตูล | Satun Assembly of God Chur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18323" r="5409" b="4453"/>
          <a:stretch/>
        </p:blipFill>
        <p:spPr bwMode="auto">
          <a:xfrm>
            <a:off x="5539050" y="2226197"/>
            <a:ext cx="4137614" cy="2717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5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02108" y="1690062"/>
            <a:ext cx="102919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7.พวกพี่ๆ ใช้วิธีใดเพื่อโกหกบิดาว่าโยเซฟตายแล้ว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.37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31-33)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บอกบิดาว่าโยเซฟตกบ่อน้ำตาย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บอกบิดาว่าโยเซฟถูกจับไปเป็นทาส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โกหกบิดาว่าโยเซฟถูกสัตว์ร้ายกัดกิน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เอาเสื้อยาวของโยเซฟจุ่มเลือดแพะไปให้บิดาดู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09" y="4432584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82466" y="1128691"/>
            <a:ext cx="100270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8.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ชาว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มีเดียน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ขายโยเซฟในประเทศอียิปต์ให้แก่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โปทิฟาร์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ซึ่งมีหน้าอะไร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.37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36)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หัวหน้าพนักงานถวายน้ำจัณฑ์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ผู้ว่าสำเร็จราชการแผ่นดินและราชเลขาส่วนพระองค์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หัวหน้าพนักงานเครื่องเสวยและที่ปรึกษาส่วนพระองค์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ที่ปรึกษาพระ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และผู้บังคับบัญชาทหารรักษาพระองค์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68" y="4526588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07150" y="739488"/>
            <a:ext cx="99776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เพราะเหตุใด 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โปทิฟาร์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จึงพอใจโยเซฟ และให้เขาเป็นผู้รับใช้ส่วนตัว แต่งตั้งให้เขาดูแลบ้าน และทรัพย์สมบัติทั้งปวง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3-4)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รู้ว่าโยเซฟมีพรสวรรค์พิเศษในเรื่องการทำนายฝันโชคชะตา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เห็นว่าโยเซฟมีรูปร่างสง่างามหน้าตาดี ดูนิสัยใจคอน่าเชื่อถือ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ค. รู้ว่าโยเซฟมีรูปร่างสง่างาม และมีความสามารถในการทำนายฝัน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ง. เห็นว่าพระ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ยาห์เวห์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ทรงสถิตอยู่กับโยเซฟ และให้ทุกสิ่งที่เขาทำ   ประสบความสำเร็จ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77" y="486842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6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90115" y="1351508"/>
            <a:ext cx="97279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10.เพราะเหตุใด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โปทิฟาร์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จับโยเซฟขังคุก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.39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11-20)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ภรรยาของ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โปทิฟาร์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ใส่ร้ายว่าโยเซฟทำร้ายนาง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คนใช้กล่าวหาโยเซฟว่าแอบขโมยเงินของเจ้านาย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โยเซฟต้องการภรรยาของ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โปทิฟาร์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มาเป็นภรรยาตนเอง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โปทิฟาร์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จับได้ว่าโยเซฟยักยอกทรัพย์สินของตนไปให้ภรรยา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37" y="2108129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144" y="3044279"/>
            <a:ext cx="7827947" cy="828942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142144" y="3044279"/>
            <a:ext cx="8693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บทเรียนที่ 14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โยเซฟทำนายฝัน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.40: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41:57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067094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74702" y="2925916"/>
            <a:ext cx="8911687" cy="128089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5.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บัดนี้ท่านจะต้องถูกสาปแช่งให้ออกไปจากแผ่นดินที่อ้าปากรับโลหิตของน้องชายที่ท่านฆ่า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เมื่อท่านเพาะปลูกแผ่นดินจะไม่ให้ผลแก่ท่านอีก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ท่านจะต้องเร่ร่อนหลบหนีไปบนแผ่นดิน”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.4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11-12)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99028" y="4923123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4816319" y="4743779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095348" y="1135609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864268" y="1788221"/>
            <a:ext cx="8534180" cy="1414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เครื่องหมายบั้ง 9"/>
          <p:cNvSpPr/>
          <p:nvPr/>
        </p:nvSpPr>
        <p:spPr>
          <a:xfrm>
            <a:off x="2195826" y="2170137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0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46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21423" y="916368"/>
            <a:ext cx="90015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พนักงานถวายน้ำจัณฑ์และพนักงานเครื่องเสวยของกษัตริย์อียิปต์ได้กระทำผิดต่อ </a:t>
            </a:r>
            <a:r>
              <a:rPr lang="th-TH" sz="44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เจ้านายของตน                  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 40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1) คำที่ขีดเส้นใต้หมายถึงผู้ใด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กษัตริย์อียิปต์		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ผู้สำเร็จราชการ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ที่ปรึกษาของพระ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ผู้บังคับบัญชาทหารรักษาพระองค์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46" y="3051973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1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11193" y="757149"/>
            <a:ext cx="99696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2.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ข้าพเจ้าฝันเห็นเถาองุ่นอยู่ตรงหน้าข้าพเจ้า มีกิ่งอยู่สามกิ่ง เมื่อกิ่งแตกใบ ก็ออกดอก แล้วมีผลเป็นพวงองุ่นสุก ข้าพเจ้าถือถ้วยของพระ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เด็ดผลองุ่นมาคั้นน้ำลงใส่ถ้วย และนำไปถวายพระ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.40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9-11) ความฝันนี้เป็นความฝันของใคร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หัวหน้าพนักงานเครื่องเสวย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หัวหน้าพนักงานถวายน้ำจัณฑ์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ผู้บังคับบัญชาทหารรักษาพระองค์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89" y="4820952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28571" y="1288666"/>
            <a:ext cx="933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3.โยเซฟทำนายความฝันในข้อ (2) ว่าอย่างไร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ได้กลับคืนตำแหน่ง	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จะถูกประหารชีวิต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จะได้รับอภัยโทษ	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ได้รับบำเหน็จรางวัล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จากฟาโรห์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48" y="210797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94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38840" y="934691"/>
            <a:ext cx="95143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4.โยเซฟทำนายฝันของพระ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ว่าแม่โคลักษณะดีเจ็ดตัว และรวงข้าวสมบูรณ์เจ็ดรวง มีความหมายว่าอย่างไร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41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26, 29)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เจ็ดปีที่อุดมสมบูรณ์ 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endParaRPr lang="th-TH" sz="4400" b="1" dirty="0">
              <a:latin typeface="Angsana New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ความมั่งคั่งร่ำรวยของอียิปต์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ความแห้งแล้งกันดาร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การเก็บเกี่ยวพืชผลจะได้กำไร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88" y="3070296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6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49109" y="1012954"/>
            <a:ext cx="96937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5.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เมื่อโยเซฟทำนายฝันให้พระ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แล้ว ยังได้แนะนำให้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พระ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ทำอย่างไรเพื่อป้องกันการกันดารอาหารในประเทศอียิปต์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.41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:33-36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แต่งตั้งโยเซฟเป็นผู้บริหารราชการแผ่นดินแทน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ให้จัดเก็บภาษีหนึ่งในสิบของพืชผลเกษตรเข้าคลังหลวง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หาที่นาที่มีความอุดมสมบูรณ์ในการทำเกษตรได้ตลอดปี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หาคนที่ฉลาดและมีปรีชามาจัดการเก็บเสบียงอาหารสำรองไว้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21" y="5087103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83292" y="907255"/>
            <a:ext cx="96254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6. 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แต่งตั้งโยเซฟเป็นผู้สำเร็จราชการ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พร้อมกับมอบสิ่งใดให้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.41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:41-42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1.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คฑา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ทองคำ		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2. พระธำมรงค์ตราแผ่นดิน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3.เสื้อผ้าป่านเนื้อละเอียดอย่างดี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4.สร้อยคอทองคำ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ก.ข้อ 1,2,3     ข.ข้อ 1,3,4       ค. ข้อ 2,3,4       ง.ข้อ 1,2,4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54" y="5070011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27745" y="1256281"/>
            <a:ext cx="103859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7.พระ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พระราชทานนามให้โยเซฟว่าอะไร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.41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:45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ก. มนัส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อา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เสนัท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ค. 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โปทิเฟ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รา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ง. ศาเฟนาท 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ปาเนอาห์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92" y="403597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38014" y="1025546"/>
            <a:ext cx="99159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8.โยเซฟมีอายุกี่ปีเมื่อเขาเข้ารับราชการกับพระ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.41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46)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25 ปี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30 ปี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40 ปี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60 ปี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46" y="3148559"/>
            <a:ext cx="548688" cy="560881"/>
          </a:xfrm>
          <a:prstGeom prst="rect">
            <a:avLst/>
          </a:prstGeom>
        </p:spPr>
      </p:pic>
      <p:pic>
        <p:nvPicPr>
          <p:cNvPr id="75778" name="Picture 2" descr="Pattamarot: โยเซฟ นายกฯ ประชารัก สังกัดพรรคพึ่งพาพระเจ้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07" y="2113387"/>
            <a:ext cx="3171873" cy="2927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7459" y="3364735"/>
            <a:ext cx="842575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cs typeface="+mj-cs"/>
              </a:rPr>
              <a:t>โยเซฟ</a:t>
            </a:r>
            <a:endPara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042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24298" y="1169025"/>
            <a:ext cx="100441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9. โยเซฟมีบุตรชายสองคนชื่ออะไร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.41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:50-52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อา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เบรค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-อา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เสนัท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อา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เสนัท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– มนัส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มนัส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-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ศาเฟนาท –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74" y="3293838"/>
            <a:ext cx="548688" cy="560881"/>
          </a:xfrm>
          <a:prstGeom prst="rect">
            <a:avLst/>
          </a:prstGeom>
        </p:spPr>
      </p:pic>
      <p:pic>
        <p:nvPicPr>
          <p:cNvPr id="76802" name="Picture 2" descr="https://upload.wikimedia.org/wikipedia/commons/thumb/d/d2/Francesco_Hayez_020.jpg/220px-Francesco_Hayez_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50" y="2119373"/>
            <a:ext cx="1926896" cy="246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มนัสเสห์ | BuB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83" y="2119373"/>
            <a:ext cx="2177561" cy="246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030151" y="4805825"/>
            <a:ext cx="2038985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มนัส</a:t>
            </a:r>
            <a:r>
              <a:rPr lang="th-TH" sz="28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-</a:t>
            </a:r>
            <a:r>
              <a:rPr lang="th-TH" sz="28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endPara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4301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98503" y="2861404"/>
            <a:ext cx="9842625" cy="128089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6.กาอินทูลพระ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 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โทษของข้าพเจ้าหนักเกินกว่าจะแบกรับได้ </a:t>
            </a:r>
            <a:r>
              <a:rPr lang="th-TH" sz="40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ดูซิ วันนี้พระองค์ทรงขับไล่ข้าพเจ้าออกจากแผ่นดินนี้ ข้าพเจ้าต้องหลบซ่อนจากพระพักตร์พระองค์ เร่ร่อนหนีหน้าผู้คนบนแผ่นดิน ใครพบข้าพเจ้าก็จะฆ่าข้าพเจ้า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ตรัสตอบว่า 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 ใครฆ่ากาอิน จะถูกแก้แค้นเป็นสองเท่า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และพระ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ทรงทำเครื่องหมายไว้ที่ตัวกาอิน เพื่อเตือนคนที่พบไม่ให้ฆ่าเขา   (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4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13-15)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29670" y="5107072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4708942" y="5154269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019934" y="952051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852726" y="1616037"/>
            <a:ext cx="8534180" cy="1414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เครื่องหมายบั้ง 9"/>
          <p:cNvSpPr/>
          <p:nvPr/>
        </p:nvSpPr>
        <p:spPr>
          <a:xfrm>
            <a:off x="1475654" y="1906425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56829" y="857780"/>
            <a:ext cx="100783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spc="-5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10.เมื่อประชาชนทั่วแผ่นดินอียิปต์เริ่มรู้สึกขาดแคลนอาหาร ก็ร้องขออาหารจากพระ</a:t>
            </a:r>
            <a:r>
              <a:rPr lang="th-TH" sz="4400" b="1" spc="-50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พระองค์รับสั่งแก่ชาวอียิปต์ทั้งปวงว่าอย่างไร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.41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55)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นำเสบียงที่เก็บไว้มาขาย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จงขอให้โยเซฟนำอาหารมาแจก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จงซื้ออาหารกับโยเซฟเถิด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จงไปหาโยเซฟเถิดและทำตามที่เขาสั่ง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42" y="493463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1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13503" y="1717705"/>
            <a:ext cx="9759297" cy="3546504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06380" y="1690062"/>
            <a:ext cx="97792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บทเรียนที่ 15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โยเซฟพบพี่ชาย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 42:1-44:34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บุตรของยาโคบกลับไปอียิปต์พร้อมกับเบนยา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มิน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43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1-14)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โยเซฟพบบรรดาพี่น้องครั้งที่สอง 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43: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15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-34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 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ถ้วยของโยเซฟในกระสอบของเบนยา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44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1-17) 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ยู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อ้อนวอนขอเบนยา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44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18-34)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2549455"/>
      </p:ext>
    </p:extLst>
  </p:cSld>
  <p:clrMapOvr>
    <a:masterClrMapping/>
  </p:clrMapOvr>
  <p:transition spd="slow">
    <p:push dir="u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9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30296" y="1012954"/>
            <a:ext cx="97621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เมื่อเกิดความกันดารอาหารในแผ่นดินคานาอัน ยาโคบสั่งให้ลูกๆ ไปซื้อข้าวที่อียิปต์ ยาโคบไม่อนุญาตให้ลูกคนใดไปด้วยเพราะกลัวเกิดอันตรายแก่เขา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 42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:1-4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ก. รูเบน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ยู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ดาห์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สิเมโอน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เบนยา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562" y="5071362"/>
            <a:ext cx="548688" cy="560881"/>
          </a:xfrm>
          <a:prstGeom prst="rect">
            <a:avLst/>
          </a:prstGeom>
        </p:spPr>
      </p:pic>
      <p:pic>
        <p:nvPicPr>
          <p:cNvPr id="77826" name="Picture 2" descr="http://www.bangkokfellowship.com/saveimages/benon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109630"/>
            <a:ext cx="1723403" cy="2633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70474" y="845636"/>
            <a:ext cx="96681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2. เมื่อพี่ชายของโยเซฟมาถึง เขาก็กราบคำนับโยเซฟ ศีรษะจรดพื้น โยเซฟเห็นพี่ชายก็จำได้ แต่แสร้งทำเป็นไม่รู้จัก พูดกับเขาด้วยน้ำเสียงกระด้างว่า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ท่านทั้งหลายมาจากไหน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บรรดาพี่ชายตอบว่า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เรามาจาก.........เพื่อซื้ออาหาร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42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7) คำตอบในช่องว่างคือข้อใด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แผ่นดินคานาอัน	ข. แผ่นดินยู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แผ่นดินฮาราน 		ง. แผ่นดิน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แห่งเบเออร์เช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บา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58" y="4293695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33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98661" y="612844"/>
            <a:ext cx="97706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3.	ข้อใดกล่าวถูกต้องทุกข้อ </a:t>
            </a:r>
            <a:endParaRPr lang="en-US" sz="3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1. เมื่อพี่ชายของโยเซฟมาถึง เขาก็กราบคำนับโยเซฟ ศีรษะจรดพื้น โยเซฟเห็น</a:t>
            </a:r>
            <a:r>
              <a:rPr lang="th-TH" sz="3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พี่ชายก</a:t>
            </a:r>
            <a:endParaRPr lang="th-TH" sz="3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จำได้ แต่แสร้งทำเป็นไม่รู้จัก... แต่พี่ชายจำโยเซฟไม่ได้ โยเซฟจึงระลึกถึงความฝันที่เขา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เคยฝัน แต่ก่อน (</a:t>
            </a:r>
            <a:r>
              <a:rPr lang="th-TH" sz="3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.42</a:t>
            </a:r>
            <a:r>
              <a:rPr lang="en-US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7-8)                  </a:t>
            </a:r>
            <a:endParaRPr lang="th-TH" sz="3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2.โยเซฟพูดกับเขาว่า </a:t>
            </a:r>
            <a:r>
              <a:rPr lang="en-US" sz="30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3000" b="1" dirty="0">
                <a:latin typeface="TEPC Himmaparnt"/>
                <a:ea typeface="Times New Roman" panose="02020603050405020304" pitchFamily="18" charset="0"/>
                <a:cs typeface="+mj-cs"/>
              </a:rPr>
              <a:t>ไม่จริง ท่านมาเพื่อสำรวจดูว่าแผ่นดินนี้มีจุดอ่อนที่ไหนบ้าง</a:t>
            </a:r>
            <a:r>
              <a:rPr lang="en-US" sz="30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3000" b="1" baseline="30000" dirty="0">
                <a:latin typeface="TEPC Himmaparnt"/>
                <a:ea typeface="Times New Roman" panose="02020603050405020304" pitchFamily="18" charset="0"/>
                <a:cs typeface="+mj-cs"/>
              </a:rPr>
              <a:t>     </a:t>
            </a:r>
            <a:r>
              <a:rPr lang="th-TH" sz="3000" b="1" dirty="0">
                <a:latin typeface="TEPC Himmaparnt"/>
                <a:ea typeface="Times New Roman" panose="02020603050405020304" pitchFamily="18" charset="0"/>
                <a:cs typeface="+mj-cs"/>
              </a:rPr>
              <a:t>           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EPC Himmaparnt"/>
                <a:ea typeface="Times New Roman" panose="02020603050405020304" pitchFamily="18" charset="0"/>
                <a:cs typeface="+mj-cs"/>
              </a:rPr>
              <a:t>พวก</a:t>
            </a: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พี่พูดว่า </a:t>
            </a:r>
            <a:r>
              <a:rPr lang="en-US" sz="30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3000" b="1" dirty="0">
                <a:latin typeface="TEPC Himmaparnt"/>
                <a:ea typeface="Times New Roman" panose="02020603050405020304" pitchFamily="18" charset="0"/>
                <a:cs typeface="+mj-cs"/>
              </a:rPr>
              <a:t>ผู้รับใช้ของท่านเป็นพี่น้องสิบสองคน เป็นบุตรของบิดาคนเดียวกันอยู่ใน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EPC Himmaparnt"/>
                <a:ea typeface="Times New Roman" panose="02020603050405020304" pitchFamily="18" charset="0"/>
                <a:cs typeface="+mj-cs"/>
              </a:rPr>
              <a:t>แผ่นดิน</a:t>
            </a: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คานาอัน น้องคนเล็กอยู่กับบิดา ส่วนอีกคนหนึ่งเสียชีวิตไปแล้ว</a:t>
            </a:r>
            <a:r>
              <a:rPr lang="en-US" sz="30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3000" b="1" dirty="0">
                <a:latin typeface="TEPC Himmaparnt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3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.42</a:t>
            </a:r>
            <a:r>
              <a:rPr lang="en-US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12-13)   </a:t>
            </a:r>
            <a:endParaRPr lang="en-US" sz="3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3.โยเซฟจึงว่า </a:t>
            </a:r>
            <a:r>
              <a:rPr lang="en-US" sz="30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3000" b="1" dirty="0">
                <a:latin typeface="TEPC Himmaparnt"/>
                <a:ea typeface="Times New Roman" panose="02020603050405020304" pitchFamily="18" charset="0"/>
                <a:cs typeface="+mj-cs"/>
              </a:rPr>
              <a:t>ท่านเป็นคนสอดแนมแน่ๆ เหมือนที่เราพูดไว้ </a:t>
            </a:r>
            <a:r>
              <a:rPr lang="th-TH" sz="3000" b="1" baseline="30000" dirty="0">
                <a:latin typeface="TEPC Himmaparnt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3000" b="1" dirty="0">
                <a:latin typeface="TEPC Himmaparnt"/>
                <a:ea typeface="Times New Roman" panose="02020603050405020304" pitchFamily="18" charset="0"/>
                <a:cs typeface="+mj-cs"/>
              </a:rPr>
              <a:t>เราจะต้องทดสอบท่าน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อย่างนี้ เราสาบานว่า ถ้าน้องชายคนเล็กของท่านไม่มา ท่านทั้งหลายจะออกจากที่นี่ไม่ได้ </a:t>
            </a:r>
            <a:endParaRPr lang="en-US" sz="3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3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42</a:t>
            </a:r>
            <a:r>
              <a:rPr lang="en-US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14-15)</a:t>
            </a:r>
            <a:endParaRPr lang="en-US" sz="3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lvl="0" algn="thaiDist">
              <a:spcAft>
                <a:spcPts val="0"/>
              </a:spcAft>
              <a:buSzPts val="1800"/>
            </a:pPr>
            <a:r>
              <a:rPr lang="th-TH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ก. ข้อ 1</a:t>
            </a:r>
            <a:r>
              <a:rPr lang="en-US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,</a:t>
            </a:r>
            <a:r>
              <a:rPr lang="th-TH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   			ข. ข้อ 1</a:t>
            </a:r>
            <a:r>
              <a:rPr lang="en-US" sz="3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,2,3</a:t>
            </a:r>
          </a:p>
          <a:p>
            <a:pPr marL="457200" algn="thaiDist">
              <a:spcAft>
                <a:spcPts val="0"/>
              </a:spcAft>
            </a:pPr>
            <a:r>
              <a:rPr lang="th-TH" sz="3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ค.ข้อ 2,3  			ง. ข้อ 1,3</a:t>
            </a:r>
            <a:endParaRPr lang="en-US" sz="30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22" y="5191003"/>
            <a:ext cx="442412" cy="4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15754" y="497844"/>
            <a:ext cx="88221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en-US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4.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โยเซฟพูดกับพี่ชายว่า </a:t>
            </a:r>
            <a:r>
              <a:rPr lang="en-US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จงทำดังนี้ และท่านจะมีชีวิตรอด เพราะเรายำเกรงพระเจ้า </a:t>
            </a:r>
            <a:r>
              <a:rPr lang="th-TH" sz="4200" b="1" spc="-1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ถ้าท่านทั้งหลายเป็นคนซื่อตรง ให้</a:t>
            </a:r>
            <a:r>
              <a:rPr lang="th-TH" sz="4200" b="1" u="sng" spc="-1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ท่านคนหนึ่งถูกจองจำ</a:t>
            </a:r>
            <a:r>
              <a:rPr lang="th-TH" sz="4200" b="1" spc="-1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ในคุกที่นี่ ส่วนอีกเก้าคน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จงนำข้าวกลับไปให้ครอบครัวที่กำลังอดอยาก</a:t>
            </a:r>
            <a:r>
              <a:rPr lang="en-US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…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 (</a:t>
            </a:r>
            <a:r>
              <a:rPr lang="th-TH" sz="42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.42</a:t>
            </a:r>
            <a:r>
              <a:rPr lang="en-US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18-19,24) โยเซฟเลือกพี่คนใดให้ถูกจองจำเป็นตัวประกัน</a:t>
            </a:r>
            <a:endParaRPr lang="en-US" sz="42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en-US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ก. รูเบน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ข. ยู</a:t>
            </a:r>
            <a:r>
              <a:rPr lang="th-TH" sz="42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ดาห์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	</a:t>
            </a:r>
            <a:endParaRPr lang="en-US" sz="42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ค. สิเมโอน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ง. เบนยา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endParaRPr lang="en-US" sz="42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39" y="5105545"/>
            <a:ext cx="548688" cy="560881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7250108" y="554429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5571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70474" y="1230644"/>
            <a:ext cx="9480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5.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เมื่อบรรดาพี่ๆ ของโยเซฟกลับไปถึงบ้าน แต่ละคนเทข้าวจากกระสอบก็พบสิ่งใดในกระสอบของตน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.42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:35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ก. ถุงเงิน	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ทองคำ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เหรียญทอง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ถ้วยที่โยเซฟใช้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378" y="2661449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18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02107" y="854181"/>
            <a:ext cx="9787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6. ใครที่พูดกับบิดาว่า </a:t>
            </a:r>
            <a:r>
              <a:rPr lang="en-US" sz="40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000" b="1" dirty="0">
                <a:latin typeface="TEPC Himmaparnt"/>
                <a:ea typeface="Times New Roman" panose="02020603050405020304" pitchFamily="18" charset="0"/>
                <a:cs typeface="+mj-cs"/>
              </a:rPr>
              <a:t>พ่อจะฆ่าลูกชายสองคนของลูกได้ ถ้าลูกไม่พาเบนยามินกลับมาหาพ่อ พ่อจงมอบให้ลูกเป็นผู้ดูแลเขาเถิด และลูกจะนำเขากลับมาคืนให้พ่อ</a:t>
            </a:r>
            <a:r>
              <a:rPr lang="en-US" sz="40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000" b="1" dirty="0">
                <a:latin typeface="TEPC Himmaparnt"/>
                <a:ea typeface="Times New Roman" panose="02020603050405020304" pitchFamily="18" charset="0"/>
                <a:cs typeface="+mj-cs"/>
              </a:rPr>
              <a:t> แต่ยาโคบตอบว่า </a:t>
            </a:r>
            <a:r>
              <a:rPr lang="en-US" sz="40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000" b="1" dirty="0">
                <a:latin typeface="TEPC Himmaparnt"/>
                <a:ea typeface="Times New Roman" panose="02020603050405020304" pitchFamily="18" charset="0"/>
                <a:cs typeface="+mj-cs"/>
              </a:rPr>
              <a:t>ลูกของพ่อจะลงไปที่นั่นกับพวกลูกไม่ได้ดอก พี่ชายของเขาก็ตายไปแล้ว พ่อเหลือเขาเพียงคนเดียวเท่านั้น ถ้าหากเขาเป็นอันตรายไประหว่างทาง ลูกก็จะส่งพ่อซึ่งแก่แล้วลงไปในแดนผู้ตายด้วยความเศร้าโศก</a:t>
            </a:r>
            <a:r>
              <a:rPr lang="en-US" sz="4000" b="1" dirty="0">
                <a:latin typeface="TEPC Himmaparnt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.42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:3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7-38)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ก. 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นัฟ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ทาลี			ข. สิเมโอน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ค. รูเบน 			ง. ยู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endParaRPr lang="en-US" sz="40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90" y="5156821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46488" y="674400"/>
            <a:ext cx="83245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spc="-1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7.ยู</a:t>
            </a:r>
            <a:r>
              <a:rPr lang="th-TH" sz="4400" b="1" spc="-10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r>
              <a:rPr lang="th-TH" sz="4400" b="1" spc="-1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ตอบว่า </a:t>
            </a:r>
            <a:r>
              <a:rPr lang="en-US" sz="4400" b="1" spc="-1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spc="-1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ท่านผู้สำเร็จราชการได้กำชับลูกไว้อย่างแข็งขันว่า เราจะไปพบท่าน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ไม่ได้ ถ้าไม่พาน้องชายไปด้วย”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.43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3) “ผู้สำเร็จราชการ” ท่านนี้คือใคร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โยเซฟ		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โปทิฟาร์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ข้าราชการในสำนัก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56" y="3429000"/>
            <a:ext cx="548688" cy="560881"/>
          </a:xfrm>
          <a:prstGeom prst="rect">
            <a:avLst/>
          </a:prstGeom>
        </p:spPr>
      </p:pic>
      <p:pic>
        <p:nvPicPr>
          <p:cNvPr id="7" name="Picture 2" descr="Pattamarot: โยเซฟ นายกฯ ประชารัก สังกัดพรรคพึ่งพาพระเจ้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80" y="2916692"/>
            <a:ext cx="3171873" cy="2927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5514" y="2287528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7.กาอินออกไปพ้นพระพักตร์ของพระ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อาศัยอยู่ในแผนดินโนด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ทางตะวันออกของเอเดน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4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16)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99028" y="4351947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4624103" y="4061559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010506" y="1108825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864268" y="1788221"/>
            <a:ext cx="8534180" cy="1414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เครื่องหมายบั้ง 10"/>
          <p:cNvSpPr/>
          <p:nvPr/>
        </p:nvSpPr>
        <p:spPr>
          <a:xfrm>
            <a:off x="2016718" y="2056570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53382" y="674400"/>
            <a:ext cx="98817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8. ใครที่อ้อนวอนอิสราเอลผู้บิดาว่า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โปรดอนุญาตให้น้องไปกับลูกเถิด เราจะออกเดินทางเพื่อเราคือพ่อ ลูกๆ และครอบครัวจะได้รอดชีวิตไม่อดตาย </a:t>
            </a:r>
            <a:r>
              <a:rPr lang="th-TH" sz="4400" b="1" baseline="30000" dirty="0">
                <a:latin typeface="TEPC Himmaparnt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ลูกจะเอาชีวิตเป็นประกัน ขอรับผิดชอบสำหรับน้อง ถ้าลูกไม่พาน้องกลับมาพบพ่ออีก ลูกยอมรับผิดต่อพ่อตลอดชีวิต </a:t>
            </a:r>
            <a:r>
              <a:rPr lang="th-TH" sz="4400" b="1" baseline="30000" dirty="0">
                <a:latin typeface="TEPC Himmaparnt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ถ้าเราไม่มัวรีรออยู่เช่นนี้ เราคงจะได้ไปและกลับมาถึงสองครั้งแล้ว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.43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8-10)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ก.รูเบน 	    		ข.มนัส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ค.สิเมโอน 	   	ง. ยู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612" y="5454056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9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57655" y="603325"/>
            <a:ext cx="96766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9. </a:t>
            </a:r>
            <a:r>
              <a:rPr lang="th-TH" sz="42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อิสราเอล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ผู้บิดาตอบว่า </a:t>
            </a:r>
            <a:r>
              <a:rPr lang="en-US" sz="42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200" b="1" dirty="0">
                <a:latin typeface="TEPC Himmaparnt"/>
                <a:ea typeface="Times New Roman" panose="02020603050405020304" pitchFamily="18" charset="0"/>
                <a:cs typeface="+mj-cs"/>
              </a:rPr>
              <a:t>ถ้าจะต้องเอาน้องไป ก็จงทำดังนี้เถิด จงนำผลิตผลที่ดีที่สุดของแผ่นดินนี้ใส่กระสอบ นำยางสน น้ำผึ้ง เครื่องเทศ ยางไม้หอม ถั่ว และ</a:t>
            </a:r>
            <a:r>
              <a:rPr lang="th-TH" sz="4200" b="1" dirty="0" err="1">
                <a:latin typeface="TEPC Himmaparnt"/>
                <a:ea typeface="Times New Roman" panose="02020603050405020304" pitchFamily="18" charset="0"/>
                <a:cs typeface="+mj-cs"/>
              </a:rPr>
              <a:t>ลูกอัลมอนด์</a:t>
            </a:r>
            <a:r>
              <a:rPr lang="th-TH" sz="4200" b="1" dirty="0">
                <a:latin typeface="TEPC Himmaparnt"/>
                <a:ea typeface="Times New Roman" panose="02020603050405020304" pitchFamily="18" charset="0"/>
                <a:cs typeface="+mj-cs"/>
              </a:rPr>
              <a:t> ไปให้ท่านผู้นั้นเป็นของกำนัล </a:t>
            </a:r>
            <a:r>
              <a:rPr lang="en-US" sz="4200" b="1" baseline="30000" dirty="0">
                <a:latin typeface="TEPC Himmaparnt"/>
                <a:ea typeface="Times New Roman" panose="02020603050405020304" pitchFamily="18" charset="0"/>
                <a:cs typeface="+mj-cs"/>
              </a:rPr>
              <a:t>12</a:t>
            </a:r>
            <a:r>
              <a:rPr lang="th-TH" sz="4200" b="1" dirty="0">
                <a:latin typeface="TEPC Himmaparnt"/>
                <a:ea typeface="Times New Roman" panose="02020603050405020304" pitchFamily="18" charset="0"/>
                <a:cs typeface="+mj-cs"/>
              </a:rPr>
              <a:t>จงนำเงินไปด้วยให้มากเป็นสองเท่า เพราะจะต้องนำเงินที่ใส่ที่ปากกระสอบไปคืน บางทีเขาอาจใส่มาผิดก็ได้ </a:t>
            </a:r>
            <a:r>
              <a:rPr lang="en-US" sz="4200" b="1" baseline="30000" dirty="0">
                <a:latin typeface="TEPC Himmaparnt"/>
                <a:ea typeface="Times New Roman" panose="02020603050405020304" pitchFamily="18" charset="0"/>
                <a:cs typeface="+mj-cs"/>
              </a:rPr>
              <a:t>13</a:t>
            </a:r>
            <a:r>
              <a:rPr lang="th-TH" sz="4200" b="1" dirty="0">
                <a:latin typeface="TEPC Himmaparnt"/>
                <a:ea typeface="Times New Roman" panose="02020603050405020304" pitchFamily="18" charset="0"/>
                <a:cs typeface="+mj-cs"/>
              </a:rPr>
              <a:t>จงพาน้องไปด้วย ออกเดินทางกลับไปหาท่านผู้นั้น 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.43</a:t>
            </a:r>
            <a:r>
              <a:rPr lang="en-US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11-13)  </a:t>
            </a:r>
            <a:r>
              <a:rPr lang="th-TH" sz="42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อิสราเอล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คือใคร </a:t>
            </a:r>
            <a:endParaRPr lang="en-US" sz="42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  ก. อิสอัค 			ข. เอซาว</a:t>
            </a:r>
            <a:endParaRPr lang="en-US" sz="42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  ค. ยา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	ง. อับรา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ฮัม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2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31" y="5724054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731946" y="674400"/>
            <a:ext cx="87281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10.เมื่อโยเซฟเห็นบรรดาพี่ๆ พาเบนยา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มินมา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ที่อียิปต์ด้วย เขาจึงสั่งให้หัวหน้าผู้รับใช้ในบ้านทำอะไร            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.43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16)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ก. พาไปที่จวนว่าราชการ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ฆ่าสัตว์มาเตรียมอาหาร  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จงพาคนเหล่านี้ไปพักที่บ้าน ฆ่าสัตว์มาเตรียมอาหาร 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ค. พาไปพบพี่น้องที่ถูกจับขังคุก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ฆ่าสัตว์มาเตรียมอาหาร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เตรียมเสื้อผ้าอย่างดีให้เบนยา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ฆ่าสัตว์มาเตรียม  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อาหาร 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97" y="342900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6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06380" y="1351508"/>
            <a:ext cx="9779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11.โยเซฟได้นั่งทานอาหารร่วมโต๊ะกับพี่น้องหรือไม่ เพราะเหตุใด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.43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32)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ร่วม เพราะเขาคิดถึงพวกพี่ๆ มาก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ร่วม เพราะเขาอยากใกล้ชิดเบนยา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ไม่ร่วม เพราะเขายังโกรธพวกพี่ๆ และต้องการแก้แค้น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ไม่ร่วม เพราะคนอียิปต์รังเกียจที่จะทานร่วมโต๊ะกับ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คนฮีบรู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37" y="4813418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32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23999" y="49784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12.โยเซฟสั่งหัวหน้าผู้รับใช้ในบ้านว่า </a:t>
            </a:r>
            <a:r>
              <a:rPr lang="en-US" sz="42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200" b="1" dirty="0">
                <a:latin typeface="TEPC Himmaparnt"/>
                <a:ea typeface="Times New Roman" panose="02020603050405020304" pitchFamily="18" charset="0"/>
                <a:cs typeface="+mj-cs"/>
              </a:rPr>
              <a:t>จงเอาข้าวใส่กระสอบของคนเหล่านี้ให้มากที่สุดเท่าที่จะใส่ได้ และเอาเงินใส่คืนไว้ที่ปากกระสอบของแต่ละคน </a:t>
            </a:r>
            <a:r>
              <a:rPr lang="th-TH" sz="4200" b="1" baseline="30000" dirty="0">
                <a:latin typeface="TEPC Himmaparnt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200" b="1" dirty="0">
                <a:latin typeface="TEPC Himmaparnt"/>
                <a:ea typeface="Times New Roman" panose="02020603050405020304" pitchFamily="18" charset="0"/>
                <a:cs typeface="+mj-cs"/>
              </a:rPr>
              <a:t>จงเอา....................ของเราใส่ที่ปากกระสอบของน้องชายคนเล็กพร้อมกับเงินค่าข้าวของเขาด้วย</a:t>
            </a:r>
            <a:r>
              <a:rPr lang="en-US" sz="4200" b="1" dirty="0">
                <a:latin typeface="TEPC Himmaparnt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44</a:t>
            </a:r>
            <a:r>
              <a:rPr lang="en-US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2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1-2)  คำตอบในช่องว่างคือข้อใด </a:t>
            </a:r>
            <a:endParaRPr lang="en-US" sz="42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 เงิน         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เข้าว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    </a:t>
            </a:r>
          </a:p>
          <a:p>
            <a:pPr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ถ้วยเงิน       </a:t>
            </a:r>
          </a:p>
          <a:p>
            <a:pPr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ผลไม้สด</a:t>
            </a:r>
            <a:endParaRPr lang="en-US" sz="42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31" y="511252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92823" y="934016"/>
            <a:ext cx="9891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13.พี่คนใดที่อ้อนวอนขอให้ผู้สำเร็จราชการปล่อยเบนยามินกลับบ้านไปพร้อมกับพวกเขาด้วย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44: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18-34)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ก. โยเซฟ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รูเบน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ค. สิเมโอน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ง. ยู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ดาห์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83" y="4326307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2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85841" y="674400"/>
            <a:ext cx="94203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14.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บิดาบอกพวกเราว่า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พวกลูกรู้แล้วว่า รา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ภรรยาของพ่อมีลูกชายสองคน </a:t>
            </a:r>
            <a:r>
              <a:rPr lang="th-TH" sz="4400" b="1" u="sng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คนหนึ่งก็จากไปแล้ว พ่อคิดว่าเขาคงถูกสัตว์ร้ายกัดกิน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เพราะไม่ได้เห็นหน้ากันอีกเลย” (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44:27-2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8) คำที่ขีดเส้นใต้หมายถึงผู้ใด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ก. โยเซฟ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รูเบน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ค. ยู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ดาห์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ง. สิเมโอน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90" y="342900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7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58482" y="861377"/>
            <a:ext cx="95399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15.“เพราะฉะนั้น 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ขอให้ผู้รับใช้ของท่านอยู่ที่นี่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เป็นทาสของเจ้านายแทนเด็กคนนี้ โปรดปล่อยเขากลับไปพร้อมกับบรรดาพี่ชายเถิด”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44:33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คำที่ขีดเส้นใต้หมายถึงผู้ใด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รูเบน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ยู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สิเมโอน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ทาสของพระ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39" y="3617008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10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63880" y="2033899"/>
            <a:ext cx="9049997" cy="2803021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82395" y="2028616"/>
            <a:ext cx="90272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บทเรียนที่ 16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โยเซฟแสดงตนแก่พี่น้อง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45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:1-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15) 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คำเชิญของ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45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16-20) 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บรรดาพี่น้องของโยเซฟกลับไปคานาอัน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45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21-28)  ยาโคบเดินทางไปอียิปต์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46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1-34)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8062649"/>
      </p:ext>
    </p:extLst>
  </p:cSld>
  <p:clrMapOvr>
    <a:masterClrMapping/>
  </p:clrMapOvr>
  <p:transition spd="slow">
    <p:wipe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86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37559" y="1169091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>
                <a:solidFill>
                  <a:schemeClr val="tx1"/>
                </a:solidFill>
                <a:latin typeface="Adobe Naskh Medium" panose="01010101010101010101" pitchFamily="50" charset="-78"/>
                <a:cs typeface="+mj-cs"/>
              </a:rPr>
              <a:t>1. ในการสร้าง ในวันแรกพระเป็นเจ้าทรงสร้างสิ่งใด (</a:t>
            </a:r>
            <a:r>
              <a:rPr lang="th-TH" sz="4800" b="1" dirty="0" err="1">
                <a:solidFill>
                  <a:schemeClr val="tx1"/>
                </a:solidFill>
                <a:latin typeface="Adobe Naskh Medium" panose="01010101010101010101" pitchFamily="50" charset="-78"/>
                <a:cs typeface="+mj-cs"/>
              </a:rPr>
              <a:t>ปฐก</a:t>
            </a:r>
            <a:r>
              <a:rPr lang="th-TH" sz="4800" b="1" dirty="0">
                <a:solidFill>
                  <a:schemeClr val="tx1"/>
                </a:solidFill>
                <a:latin typeface="Adobe Naskh Medium" panose="01010101010101010101" pitchFamily="50" charset="-78"/>
                <a:cs typeface="+mj-cs"/>
              </a:rPr>
              <a:t>.1</a:t>
            </a:r>
            <a:r>
              <a:rPr lang="en-US" sz="4800" b="1" dirty="0">
                <a:solidFill>
                  <a:schemeClr val="tx1"/>
                </a:solidFill>
                <a:latin typeface="Adobe Naskh Medium" panose="01010101010101010101" pitchFamily="50" charset="-78"/>
                <a:cs typeface="+mj-cs"/>
              </a:rPr>
              <a:t>:3-</a:t>
            </a:r>
            <a:r>
              <a:rPr lang="th-TH" sz="4800" b="1" dirty="0">
                <a:solidFill>
                  <a:schemeClr val="tx1"/>
                </a:solidFill>
                <a:latin typeface="Adobe Naskh Medium" panose="01010101010101010101" pitchFamily="50" charset="-78"/>
                <a:cs typeface="+mj-cs"/>
              </a:rPr>
              <a:t>5)</a:t>
            </a:r>
            <a:endParaRPr lang="en-US" sz="4800" b="1" dirty="0">
              <a:solidFill>
                <a:schemeClr val="tx1"/>
              </a:solidFill>
              <a:latin typeface="Adobe Naskh Medium" panose="01010101010101010101" pitchFamily="50" charset="-78"/>
              <a:cs typeface="+mj-cs"/>
            </a:endParaRPr>
          </a:p>
          <a:p>
            <a:pPr marL="0" indent="0">
              <a:buNone/>
            </a:pPr>
            <a:r>
              <a:rPr lang="th-TH" sz="4800" b="1" dirty="0">
                <a:solidFill>
                  <a:schemeClr val="tx1"/>
                </a:solidFill>
                <a:latin typeface="Adobe Naskh Medium" panose="01010101010101010101" pitchFamily="50" charset="-78"/>
                <a:cs typeface="+mj-cs"/>
              </a:rPr>
              <a:t>ก. ความสว่าง - ความมืด			</a:t>
            </a:r>
          </a:p>
          <a:p>
            <a:pPr marL="0" indent="0">
              <a:buNone/>
            </a:pPr>
            <a:r>
              <a:rPr lang="th-TH" sz="4800" b="1" dirty="0">
                <a:solidFill>
                  <a:schemeClr val="tx1"/>
                </a:solidFill>
                <a:latin typeface="Adobe Naskh Medium" panose="01010101010101010101" pitchFamily="50" charset="-78"/>
                <a:cs typeface="+mj-cs"/>
              </a:rPr>
              <a:t>ข. พื้นน้ำ – แผ่นดิน  </a:t>
            </a:r>
            <a:endParaRPr lang="en-US" sz="4800" b="1" dirty="0">
              <a:solidFill>
                <a:schemeClr val="tx1"/>
              </a:solidFill>
              <a:latin typeface="Adobe Naskh Medium" panose="01010101010101010101" pitchFamily="50" charset="-78"/>
              <a:cs typeface="+mj-cs"/>
            </a:endParaRPr>
          </a:p>
          <a:p>
            <a:pPr marL="0" indent="0">
              <a:buNone/>
            </a:pPr>
            <a:r>
              <a:rPr lang="th-TH" sz="4800" b="1" dirty="0">
                <a:solidFill>
                  <a:schemeClr val="tx1"/>
                </a:solidFill>
                <a:latin typeface="Adobe Naskh Medium" panose="01010101010101010101" pitchFamily="50" charset="-78"/>
                <a:cs typeface="+mj-cs"/>
              </a:rPr>
              <a:t>ค. ดวงอาทิตย์ – ดวงจันทร์			</a:t>
            </a:r>
          </a:p>
          <a:p>
            <a:pPr marL="0" indent="0">
              <a:buNone/>
            </a:pPr>
            <a:r>
              <a:rPr lang="th-TH" sz="4800" b="1" dirty="0">
                <a:solidFill>
                  <a:schemeClr val="tx1"/>
                </a:solidFill>
                <a:latin typeface="Adobe Naskh Medium" panose="01010101010101010101" pitchFamily="50" charset="-78"/>
                <a:cs typeface="+mj-cs"/>
              </a:rPr>
              <a:t>ง. สัตว์น้ำ – สัตว์ปีก</a:t>
            </a:r>
            <a:endParaRPr lang="en-US" sz="4800" b="1" dirty="0">
              <a:solidFill>
                <a:schemeClr val="tx1"/>
              </a:solidFill>
              <a:latin typeface="Adobe Naskh Medium" panose="01010101010101010101" pitchFamily="50" charset="-78"/>
              <a:cs typeface="+mj-cs"/>
            </a:endParaRPr>
          </a:p>
          <a:p>
            <a:pPr marL="0" indent="0">
              <a:buNone/>
            </a:pPr>
            <a:endParaRPr lang="th-TH" sz="4800" b="1" dirty="0">
              <a:solidFill>
                <a:schemeClr val="tx1"/>
              </a:solidFill>
              <a:latin typeface="Adobe Naskh Medium" panose="01010101010101010101" pitchFamily="50" charset="-78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824551" y="2665098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31746" name="Picture 2" descr="https://www.goodsalt.com/view/god-made-the-sun-moon-and-stars-GoodSalt-lfwas03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3068" r="51446" b="36861"/>
          <a:stretch/>
        </p:blipFill>
        <p:spPr bwMode="auto">
          <a:xfrm>
            <a:off x="6674266" y="2253733"/>
            <a:ext cx="1965233" cy="1958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www.goodsalt.com/view/god-made-the-sun-moon-and-stars-GoodSalt-lfwas03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0" t="4035" r="2669" b="38025"/>
          <a:stretch/>
        </p:blipFill>
        <p:spPr bwMode="auto">
          <a:xfrm>
            <a:off x="8735991" y="3501849"/>
            <a:ext cx="2020476" cy="196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7131235" y="4367086"/>
            <a:ext cx="1051293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กลางวัน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9220582" y="2845308"/>
            <a:ext cx="1051293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กลางคืน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463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3" y="482320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64268" y="2830738"/>
            <a:ext cx="4698902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8. กาอิน...ให้กำเนิด     เอโนค กาอินสร้างเมืองขึ้น และเรียกเมืองนั้นตามชื่อบุตรของตนว่าเอโนค 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4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17)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666710" y="4884484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2776627" y="4890623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010506" y="1043296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864268" y="1788221"/>
            <a:ext cx="8534180" cy="1414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เครื่องหมายบั้ง 9"/>
          <p:cNvSpPr/>
          <p:nvPr/>
        </p:nvSpPr>
        <p:spPr>
          <a:xfrm>
            <a:off x="2265955" y="2388555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030" name="Picture 6" descr="Schnorr von Carolsfeld Bibel ใน Bildern 1860 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32" y="2558238"/>
            <a:ext cx="2766346" cy="232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7143973" y="5014909"/>
            <a:ext cx="2958664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ภาพของกาอินตั้งเมืองเอ</a:t>
            </a:r>
            <a:r>
              <a:rPr lang="th-TH" sz="2800" b="1" dirty="0" err="1">
                <a:solidFill>
                  <a:schemeClr val="accent1">
                    <a:lumMod val="75000"/>
                  </a:schemeClr>
                </a:solidFill>
                <a:cs typeface="+mj-cs"/>
              </a:rPr>
              <a:t>โนค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3074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00384" y="1025746"/>
            <a:ext cx="9591230" cy="428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Bef>
                <a:spcPts val="1000"/>
              </a:spcBef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1.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</a:t>
            </a:r>
            <a:r>
              <a:rPr lang="th-TH" sz="4400" b="1" dirty="0">
                <a:latin typeface="Cambria" panose="02040503050406030204" pitchFamily="18" charset="0"/>
                <a:ea typeface="Times New Roman" panose="02020603050405020304" pitchFamily="18" charset="0"/>
                <a:cs typeface="+mj-cs"/>
              </a:rPr>
              <a:t>โยเซฟบอกพี่น้องว่า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ฉันคือโยเซฟ พ่อยังมีชีวิตอยู่หรือ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แต่พี่ๆ ไม่รู้จะตอบประการใด  </a:t>
            </a:r>
            <a:r>
              <a:rPr lang="th-TH" sz="4400" b="1" dirty="0">
                <a:latin typeface="Cambria" panose="02040503050406030204" pitchFamily="18" charset="0"/>
                <a:ea typeface="Times New Roman" panose="02020603050405020304" pitchFamily="18" charset="0"/>
                <a:cs typeface="+mj-cs"/>
              </a:rPr>
              <a:t>เพราะอะไร (</a:t>
            </a:r>
            <a:r>
              <a:rPr lang="th-TH" sz="4400" b="1" dirty="0" err="1">
                <a:latin typeface="Cambria" panose="02040503050406030204" pitchFamily="18" charset="0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Cambria" panose="02040503050406030204" pitchFamily="18" charset="0"/>
                <a:ea typeface="Times New Roman" panose="02020603050405020304" pitchFamily="18" charset="0"/>
                <a:cs typeface="+mj-cs"/>
              </a:rPr>
              <a:t>.45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3)</a:t>
            </a:r>
            <a:endParaRPr lang="en-US" sz="4400" b="1" dirty="0">
              <a:latin typeface="Cambria" panose="02040503050406030204" pitchFamily="18" charset="0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Bef>
                <a:spcPts val="1000"/>
              </a:spcBef>
              <a:spcAft>
                <a:spcPts val="0"/>
              </a:spcAft>
            </a:pPr>
            <a:r>
              <a:rPr lang="th-TH" sz="4400" b="1" dirty="0">
                <a:latin typeface="Cambria" panose="02040503050406030204" pitchFamily="18" charset="0"/>
                <a:ea typeface="Times New Roman" panose="02020603050405020304" pitchFamily="18" charset="0"/>
                <a:cs typeface="+mj-cs"/>
              </a:rPr>
              <a:t>ก. เสียใจและโกรธตัวเองที่ขายน้อง</a:t>
            </a:r>
            <a:endParaRPr lang="en-US" sz="4400" b="1" dirty="0">
              <a:latin typeface="Cambria" panose="02040503050406030204" pitchFamily="18" charset="0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ดีใจและตื่นเต้นที่โยเซฟยังไม่ตาย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ตกใจกลัวมากที่เผชิญหน้ากับโยเซฟ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กลัวและวิตกกังวลว่าโยเซฟจะแก้แค้น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69" y="3907565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64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791767" y="1012954"/>
            <a:ext cx="8608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2.“...อย่าโกรธตนเองที่ขายฉันมาที่นี่ พระเจ้าทรงส่งฉันล่วงหน้ามาก่อน เพื่อช่วยชีวิตของพี่ๆ”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.45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5)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จากคำพูดประโยคนี้ แสดงให้เราเห็นถึงสิ่งใด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คำทำนายของโยเซฟเป็นจริงเสมอ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ความซื่อสัตย์ต่อความรักของพระเจ้า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โยเซฟเป็นบุคคลที่มีจิตใจเอื้อเฟื้อเผื่อแผ่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เชื่อว่าทุกสิ่งพระเจ้าทรงจัดเตรียมไว้ล่วงหน้า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34" y="5095431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69646" y="1536174"/>
            <a:ext cx="114413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3.โยเซฟบอกให้พวกพี่ๆ พาพ่อและทรัพย์สินที่มีย้ายมาอยู่ที่ดินแดนโกเชน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เพราะเหตุใด (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.45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9-11)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ก.ต้องการดูแลยาโคบในยามแก่เพื่อชดเชยช่วงเวลาที่เขาหายไป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ข.อยากดูแลพ่อและเบนยา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มินมา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เพื่อพี่ๆจะได้ไม่รังแกเบนยา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ค.ยังมีการกันดารอาหารอีกห้าปี โยเซฟจะได้ดูแลพ่อและครอบครัวได้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ง.เพื่อแสดงให้เห็นว่าคำสัญญาของพระเจ้าที่จะยกแผ่นดินให้เป็นความจริง</a:t>
            </a:r>
            <a:endParaRPr lang="en-US" sz="40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13" y="4010116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0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41390" y="674400"/>
            <a:ext cx="105141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4.เมื่อมีข่าวลือว่าพี่น้องของโยเซฟมาที่ประเทศอียิปต์ 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และบรรดาข้าราชบริพารมีปฏิกิริยาอย่างไร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 45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16-20)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ดีใจ และเชิญให้ครอบครัวโยเซฟมาอยู่ที่อียิปต์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มีความกลัวว่าสักวันชาว</a:t>
            </a:r>
            <a:r>
              <a:rPr lang="th-TH" sz="44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ฮีบรู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พวกนี้จะอพยพมาอยู่ที่อียิปต์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ค. รู้สึกกังวลและวิตกว่าชาวอิสราเอลจะมาครอบครองแผ่นดิน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ปลื้มใจที่โยเซฟได้เจอญาติพี่น้อง อนุญาตให้โยเซฟไป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เยี่ยมครอบครัว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294" y="2753885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9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04656" y="1218500"/>
            <a:ext cx="104543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5.เพราะอะไรยาโคบถึงเชื่อว่าโยเซฟยังมีชีวิตอยู่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.45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26-28)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บรรดาบุตรเล่าว่าโยเซฟได้พูดอะไร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เขาเห็นเกวียนที่โยเซฟส่งมารับ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พี่ๆ นำจดหมายโยเซฟมาให้ดู	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ข้อ ก และข้อ ข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15" y="3933204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53382" y="888813"/>
            <a:ext cx="96852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6.บุตรหลานของยาโคบที่เกิดกับใครที่มีจำนวนมากที่สุด  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.46:15)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ก.นางบิล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ฮาห์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ข.นางรา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ค.นางเล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	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ง.นาง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ศิลปาห์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5" y="3668284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7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75573" y="1305502"/>
            <a:ext cx="95314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7.บุตรชายของยาโคบที่เกิดจากนางรา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คือใคร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.46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19)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รูเบน-โยเซฟ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กาด-ยู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โยเซฟ-เบนยา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</a:p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สิเมโอน-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นัฟ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ทาลี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84" y="342900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92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07207" y="1100659"/>
            <a:ext cx="95826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spc="-5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8.	สมาชิกครอบครัวยาโคบซึ่งเข้ามาในประเทศอียิปต์มีจำนวนทั้งหมดกี่คน (</a:t>
            </a:r>
            <a:r>
              <a:rPr lang="th-TH" sz="4400" b="1" spc="-50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spc="-5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.46</a:t>
            </a:r>
            <a:r>
              <a:rPr lang="en-US" sz="4400" b="1" spc="-5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spc="-5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27)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ก. 40 คน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ข. 50 คน		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r>
              <a:rPr lang="th-TH" sz="4400" b="1" dirty="0">
                <a:ea typeface="Times New Roman" panose="02020603050405020304" pitchFamily="18" charset="0"/>
                <a:cs typeface="+mj-cs"/>
              </a:rPr>
              <a:t>ค. 60 คน		</a:t>
            </a:r>
          </a:p>
          <a:p>
            <a:r>
              <a:rPr lang="th-TH" sz="4400" b="1" dirty="0">
                <a:ea typeface="Times New Roman" panose="02020603050405020304" pitchFamily="18" charset="0"/>
                <a:cs typeface="+mj-cs"/>
              </a:rPr>
              <a:t>ง. 70 คน</a:t>
            </a:r>
            <a:endParaRPr lang="th-TH" sz="4400" b="1" dirty="0"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97" y="4557045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50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28571" y="1049384"/>
            <a:ext cx="933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9. อิสราเอลให้ใครล่วงหน้าไปพบโยเซฟ เพื่อบอกโยเซฟให้มาพบที่แคว้นโกเชน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.46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28)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รูเบน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ยู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สิเมโอน		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เบนยา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11" y="3805015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61927" y="961679"/>
            <a:ext cx="97963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thaiDist">
              <a:spcAft>
                <a:spcPts val="0"/>
              </a:spcAft>
            </a:pP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10.เพราะเหตุใดโยเซฟจึงบอกพวกพี่ๆ และครอบครัวของบิดาว่า ถ้าพระ</a:t>
            </a:r>
            <a:r>
              <a:rPr lang="th-TH" sz="38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3800" b="1" spc="-4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ถามว่า</a:t>
            </a:r>
            <a:r>
              <a:rPr lang="en-US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‘</a:t>
            </a:r>
            <a:r>
              <a:rPr lang="th-TH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พวกเขามีอาชีพอะไร</a:t>
            </a:r>
            <a:r>
              <a:rPr lang="en-US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’</a:t>
            </a:r>
            <a:r>
              <a:rPr lang="th-TH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ให้ตอบว่า</a:t>
            </a:r>
            <a:r>
              <a:rPr lang="en-US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‘</a:t>
            </a:r>
            <a:r>
              <a:rPr lang="th-TH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พวกเขาเป็นผู้เลี้ยงสัตว์</a:t>
            </a:r>
            <a:r>
              <a:rPr lang="en-US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’ </a:t>
            </a:r>
            <a:r>
              <a:rPr lang="th-TH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3800" b="1" spc="-4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.46</a:t>
            </a:r>
            <a:r>
              <a:rPr lang="en-US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3800" b="1" spc="-4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33-34)</a:t>
            </a:r>
            <a:endParaRPr lang="en-US" sz="38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ก. ชาวอียิปต์รังเกียจคนเลี้ยงแพะแกะ พวกเขาจะได้อยู่ที่โกเชนต่อไป</a:t>
            </a:r>
            <a:endParaRPr lang="en-US" sz="38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ข. ให้ทุกคนในอียิปต์ได้รู้ว่าพวกเขามีฐานะร่ำรวย และจะได้อยู่ใน</a:t>
            </a:r>
            <a:r>
              <a:rPr lang="th-TH" sz="38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อียิตป์</a:t>
            </a: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</a:t>
            </a:r>
            <a:endParaRPr lang="en-US" sz="38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ค. พระ</a:t>
            </a:r>
            <a:r>
              <a:rPr lang="th-TH" sz="38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จะได้ทราบว่าพวกเขาสามารถทำมาหากินได้ด้วยตนเอง</a:t>
            </a:r>
            <a:endParaRPr lang="en-US" sz="38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ง. พระ</a:t>
            </a:r>
            <a:r>
              <a:rPr lang="th-TH" sz="38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เจ้าฟาโรห์</a:t>
            </a: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จะได้มอบที่ดินส่วนหนึ่งให้พวกเขาสามารถเลี้ยงแพะแกะได้</a:t>
            </a:r>
            <a:endParaRPr lang="en-US" sz="3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476" y="2702607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1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31947" y="2016512"/>
            <a:ext cx="9414318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อาดัม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มีบุตรชาย 3 คน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คือ กาอิน  อา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และเสท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(เทียบ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.4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1-2,25)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671041" y="4436504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4780958" y="4149713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167362" y="908491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 flipV="1">
            <a:off x="1831947" y="1637392"/>
            <a:ext cx="8534180" cy="1414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17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78930" y="2413337"/>
            <a:ext cx="9867900" cy="2076450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93205" y="2413337"/>
            <a:ext cx="10394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2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บทเรียนที่ 17 โยเซฟทูลขอที่ดินให้บิดาและครอบครัว (</a:t>
            </a:r>
            <a:r>
              <a:rPr lang="th-TH" sz="42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2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47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1-31) </a:t>
            </a:r>
            <a:endParaRPr lang="en-US" sz="42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200" b="1" spc="-20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                   ยาโคบรับบุตรทั้งสองคนของโยเซฟเป็นบุตรบุญธรรม    		  	 และอวยพร (</a:t>
            </a:r>
            <a:r>
              <a:rPr lang="th-TH" sz="4200" b="1" spc="-20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200" b="1" spc="-20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48</a:t>
            </a:r>
            <a:r>
              <a:rPr lang="en-US" sz="4200" b="1" spc="-20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200" b="1" spc="-20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1-22)  </a:t>
            </a:r>
          </a:p>
        </p:txBody>
      </p:sp>
    </p:spTree>
    <p:extLst>
      <p:ext uri="{BB962C8B-B14F-4D97-AF65-F5344CB8AC3E}">
        <p14:creationId xmlns:p14="http://schemas.microsoft.com/office/powerpoint/2010/main" val="714206316"/>
      </p:ext>
    </p:extLst>
  </p:cSld>
  <p:clrMapOvr>
    <a:masterClrMapping/>
  </p:clrMapOvr>
  <p:transition spd="slow">
    <p:push dir="u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909761" y="2705100"/>
            <a:ext cx="8453439" cy="1485900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909761" y="2705725"/>
            <a:ext cx="8372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จงใส่เครื่องหมาย 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  <a:sym typeface="Wingdings" panose="05000000000000000000" pitchFamily="2" charset="2"/>
              </a:rPr>
              <a:t>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หน้าข้อที่ถูก </a:t>
            </a:r>
          </a:p>
          <a:p>
            <a:pPr algn="ctr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และใส่เครื่องหมาย 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X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หน้าข้อที่ผิด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87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8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12305" y="1852211"/>
            <a:ext cx="93861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ea typeface="Times New Roman" panose="02020603050405020304" pitchFamily="18" charset="0"/>
                <a:cs typeface="Angsana New" panose="02020603050405020304" pitchFamily="18" charset="-34"/>
              </a:rPr>
              <a:t>	1. พระ</a:t>
            </a:r>
            <a:r>
              <a:rPr lang="th-TH" sz="4400" b="1" dirty="0" err="1">
                <a:ea typeface="Times New Roman" panose="02020603050405020304" pitchFamily="18" charset="0"/>
                <a:cs typeface="Angsana New" panose="02020603050405020304" pitchFamily="18" charset="-34"/>
              </a:rPr>
              <a:t>เจ้าฟาโรห์</a:t>
            </a:r>
            <a:r>
              <a:rPr lang="th-TH" sz="4400" b="1" dirty="0">
                <a:ea typeface="Times New Roman" panose="02020603050405020304" pitchFamily="18" charset="0"/>
                <a:cs typeface="Angsana New" panose="02020603050405020304" pitchFamily="18" charset="-34"/>
              </a:rPr>
              <a:t>ได้อนุญาตให้ครอบครัวของโยเซฟอาศัยอยู่ที่</a:t>
            </a:r>
            <a:r>
              <a:rPr lang="th-TH" sz="4400" b="1" u="sng" dirty="0">
                <a:ea typeface="Times New Roman" panose="02020603050405020304" pitchFamily="18" charset="0"/>
                <a:cs typeface="Angsana New" panose="02020603050405020304" pitchFamily="18" charset="-34"/>
              </a:rPr>
              <a:t>แคว้นโกเชน</a:t>
            </a:r>
            <a:r>
              <a:rPr lang="th-TH" sz="4400" b="1" dirty="0">
                <a:ea typeface="Times New Roman" panose="02020603050405020304" pitchFamily="18" charset="0"/>
                <a:cs typeface="Angsana New" panose="02020603050405020304" pitchFamily="18" charset="-34"/>
              </a:rPr>
              <a:t> (</a:t>
            </a:r>
            <a:r>
              <a:rPr lang="th-TH" sz="4400" b="1" dirty="0" err="1">
                <a:ea typeface="Times New Roman" panose="02020603050405020304" pitchFamily="18" charset="0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ea typeface="Times New Roman" panose="02020603050405020304" pitchFamily="18" charset="0"/>
                <a:cs typeface="Angsana New" panose="02020603050405020304" pitchFamily="18" charset="-34"/>
              </a:rPr>
              <a:t>.47:5-6)</a:t>
            </a:r>
            <a:endParaRPr lang="th-TH" sz="4400" b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80414" y="4104431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990331" y="3924577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376734" y="1114116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1871579" y="2023799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6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155103" y="1864238"/>
            <a:ext cx="98817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2. ตำนานอีกสำนวนหนึ่ง 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โยเซฟให้บิดากับพี่น้องอาศัยในแผ่นดินอียิปต์ส่วนที่ดีที่สุด คือ ในเขต</a:t>
            </a:r>
            <a:r>
              <a:rPr lang="th-TH" sz="4400" b="1" u="sng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เมืองเบเออร์เช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บา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และมอบกรรมสิทธิ์ให้ ดังที่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ทรงบัญชา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.47:11)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01684" y="4355294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780956" y="4355294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67361" y="1014121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1623929" y="2042391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23124" y="168972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3. ขณะนั้นทั่วแผ่นดินไม่มีอาหาร เพราะการกันดารอาหารรุนแรง ประชาชนชาวอียิปต์และชาวคานาอันต่างอ่อนเปลี้ยเพราะความหิวโหย 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โยเซฟรวบรวมเงินทั้งหมดที่ประชาชนชาวอียิปต์และชาวคานาอันนำมาซื้อข้าวไปเก็บไว้ในพระราชวังของ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.47:13-14)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900812" y="5020976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880084" y="5114571"/>
            <a:ext cx="2630078" cy="914177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67363" y="1084124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1967562" y="1840956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41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938140" y="1796107"/>
            <a:ext cx="103157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6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4. เมื่อชาวอียิปต์และชาวคานาอันไม่มีเงินเหลือ ชาวอียิปต์ทั้งหลายก็มาหาโยเซฟ อ้อนวอนว่า 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3600" b="1" dirty="0">
                <a:latin typeface="TEPC Himmaparnt"/>
                <a:ea typeface="Times New Roman" panose="02020603050405020304" pitchFamily="18" charset="0"/>
                <a:cs typeface="+mj-cs"/>
              </a:rPr>
              <a:t>โปรดให้อาหารพวกเราเถิด อย่าปล่อยให้เราตายต่อหน้าต่อตาท่าน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เพราะเงินของเราหมดแล้ว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3600" b="1" dirty="0">
                <a:latin typeface="TEPC Himmaparnt"/>
                <a:ea typeface="Times New Roman" panose="02020603050405020304" pitchFamily="18" charset="0"/>
                <a:cs typeface="+mj-cs"/>
              </a:rPr>
              <a:t>โยเซฟตอบว่า 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3600" b="1" dirty="0">
                <a:latin typeface="TEPC Himmaparnt"/>
                <a:ea typeface="Times New Roman" panose="02020603050405020304" pitchFamily="18" charset="0"/>
                <a:cs typeface="+mj-cs"/>
              </a:rPr>
              <a:t>ถ้าท่านไม่มีเงิน </a:t>
            </a:r>
            <a:r>
              <a:rPr lang="th-TH" sz="3600" b="1" u="sng" dirty="0">
                <a:latin typeface="TEPC Himmaparnt"/>
                <a:ea typeface="Times New Roman" panose="02020603050405020304" pitchFamily="18" charset="0"/>
                <a:cs typeface="+mj-cs"/>
              </a:rPr>
              <a:t>จงไปนำฝูงสัตว์ของ</a:t>
            </a:r>
            <a:r>
              <a:rPr lang="th-TH" sz="36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ท่านมา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ข้าพเจ้าจะให้อาหารเป็นการแลกเปลี่ยน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3600" b="1" dirty="0">
                <a:latin typeface="TEPC Himmaparnt"/>
                <a:ea typeface="Times New Roman" panose="02020603050405020304" pitchFamily="18" charset="0"/>
                <a:cs typeface="+mj-cs"/>
              </a:rPr>
              <a:t>ประชาชนจึงนำฝูงสัตว์มาให้               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 แล้วโยเซฟก็ให้อาหารแลกเปลี่ยนกับม้า แพะแกะ โค และลา ดังนั้น                 โยเซฟ จึงจัดให้ประชาชนมีอาหารแลกเปลี่ยนกับฝูงสัตว์ตลอดปีนั้น (</a:t>
            </a:r>
            <a:r>
              <a:rPr lang="th-TH" sz="36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.47:15-17)</a:t>
            </a:r>
            <a:endParaRPr lang="en-US" sz="36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71041" y="5165230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780958" y="5165230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67362" y="1119328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1462004" y="1924674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82818" y="1666675"/>
            <a:ext cx="96339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6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5.เมื่อปีนั้นผ่านพ้นไป ประชาชนมาหาโยเซฟอีกในปีต่อมา อ้อนวอนว่า 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3600" b="1" dirty="0">
                <a:latin typeface="TEPC Himmaparnt"/>
                <a:ea typeface="Times New Roman" panose="02020603050405020304" pitchFamily="18" charset="0"/>
                <a:cs typeface="+mj-cs"/>
              </a:rPr>
              <a:t>เราไม่ปิดบัง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มิให้เจ้านายรู้ความจริงว่าเงินของเราหมดแล้ว ฝูงสัตว์ของเราก็ตกเป็นของเจ้านาย เราไม่มีอะไรเหลือจะให้เจ้านายอีกนอกจากตัวเราและที่ดิน อย่าปล่อยให้เราตายต่อหน้าต่อตาท่านหรือปล่อยให้ที่ดินของเราต้องรกร้างเลย จงซื้อเราและที่ดินของเราไว้แลกเปลี่ยนกับอาหาร เราพร้อมกับที่ดินจะเป็นทาสของ</a:t>
            </a:r>
            <a:r>
              <a:rPr lang="th-TH" sz="36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 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ขอแต่ให้พันธุ์ข้าวแก่เราด้วยเถิด เราจะมีชีวิต ไม่ต้องตายและที่ดินจะไม่ต้องกลายเป็นทะเลทราย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36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.47:18-19)   </a:t>
            </a:r>
            <a:endParaRPr lang="en-US" sz="36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01686" y="5368182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780958" y="5582084"/>
            <a:ext cx="2630078" cy="550047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67362" y="1055258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1766804" y="1804724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57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64974" y="1797298"/>
            <a:ext cx="92493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6.โยเซฟจึงรับซื้อที่ดินทั้งหมดในอียิปต์ให้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ชาวอียิปต์แต่ละคนต่างขายที่นาของตน เพราะการกันดารอาหารรุนแรงยิ่งนัก แผ่นดินทั้งหมดก็ตกเป็นกรรมสิทธิ์ของ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โยเซฟทำให้ประชาชนทั้งหมดเป็นทาส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จากเขตแดนด้านหนึ่งของอียิปต์ ไปถึงอีกด้านหนึ่ง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.47:20-21)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71040" y="5165230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780957" y="5212427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67361" y="1086291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1872312" y="1985699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710581" y="1862041"/>
            <a:ext cx="87708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7. ที่ดินแห่งเดียวที่โยเซฟไม่ซื้อคือ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ที่ดินของสมณะ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เพราะ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ประทานส่วนแบ่งอาหารให้แก่บรรดาสมณะ บรรดาสมณะจึงไม่ต้องขายที่ดิน เพราะดำรงชีวิตอยู่ได้จากส่วนแบ่งอาหารของ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.47:22)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71041" y="4858173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897334" y="4858173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67362" y="1104647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1985879" y="2029801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25123" y="1748910"/>
            <a:ext cx="8941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6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8</a:t>
            </a:r>
            <a:r>
              <a:rPr lang="en-US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โยเซฟกล่าวแก่ประชาชนว่า 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3600" b="1" dirty="0">
                <a:latin typeface="TEPC Himmaparnt"/>
                <a:ea typeface="Times New Roman" panose="02020603050405020304" pitchFamily="18" charset="0"/>
                <a:cs typeface="+mj-cs"/>
              </a:rPr>
              <a:t>วันนี้ ข้าพเจ้าซื้อตัวท่านกับที่ดินของท่านให้</a:t>
            </a:r>
            <a:r>
              <a:rPr lang="th-TH" sz="3600" b="1" dirty="0" err="1">
                <a:latin typeface="TEPC Himmaparnt"/>
                <a:ea typeface="Times New Roman" panose="02020603050405020304" pitchFamily="18" charset="0"/>
                <a:cs typeface="+mj-cs"/>
              </a:rPr>
              <a:t>กษัตริย์</a:t>
            </a:r>
            <a:r>
              <a:rPr lang="th-TH" sz="36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ฟาโรห์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แล้ว นี่แน่ะ เมล็ดพันธุ์ข้าวที่ท่านจะเอาไปหว่านในที่ดิน เมื่อถึงเวลาเก็บเกี่ยว ท่านจะต้องคืน</a:t>
            </a:r>
            <a:r>
              <a:rPr lang="th-TH" sz="36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สอง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ในห้าของผลิตผลให้</a:t>
            </a:r>
            <a:r>
              <a:rPr lang="th-TH" sz="36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อีก</a:t>
            </a:r>
            <a:r>
              <a:rPr lang="th-TH" sz="36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สาม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ส่วนจะเป็นของท่าน จะได้เป็นพันธุ์ข้าวสำหรับหว่านในนาเป็นอาหารของท่านกับครอบครัวและลูกๆ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3600" b="1" dirty="0">
                <a:latin typeface="TEPC Himmaparnt"/>
                <a:ea typeface="Times New Roman" panose="02020603050405020304" pitchFamily="18" charset="0"/>
                <a:cs typeface="+mj-cs"/>
              </a:rPr>
              <a:t>ประชาชนตอบว่า 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3600" b="1" dirty="0">
                <a:latin typeface="TEPC Himmaparnt"/>
                <a:ea typeface="Times New Roman" panose="02020603050405020304" pitchFamily="18" charset="0"/>
                <a:cs typeface="+mj-cs"/>
              </a:rPr>
              <a:t>ท่านได้ช่วยชีวิตของเราแล้ว ถ้าเจ้านายจะกรุณาเรายอม เป็นทาสของโยเซฟ</a:t>
            </a:r>
            <a:r>
              <a:rPr lang="en-US" sz="3600" b="1" dirty="0">
                <a:latin typeface="TEPC Himmaparnt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36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.47:23-25)</a:t>
            </a:r>
            <a:endParaRPr lang="en-US" sz="36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01686" y="5089123"/>
            <a:ext cx="5886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X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780958" y="5101421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67362" y="1092000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1872312" y="1840956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29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15090" y="2650957"/>
            <a:ext cx="4199965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 เสทมีบุตรชายคนหนึ่งด้วย ซึ่งเขาตั้งชื่อว่าเอ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โนช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4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26)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90117" y="4401126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3100034" y="4216978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167362" y="1058428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 flipV="1">
            <a:off x="1852043" y="1722697"/>
            <a:ext cx="8534180" cy="1414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292" name="Picture 4" descr="เอโนคกับผู้คนของท่านถูกยกขึ้นไปสู่พระผู้เป็นเจ้า  (นครแห่งไซอันได้รับการแปรสภาพ หรือ นครแห่งไซอันถูกยกขึ้นไป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38" y="2167735"/>
            <a:ext cx="2381320" cy="2960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8246456" y="5342486"/>
            <a:ext cx="880453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32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โนช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1279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67852" y="1737504"/>
            <a:ext cx="88562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9.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โยเซฟจึงตรากฎหมายที่ดินขึ้นในอียิปต์ ซึ่งยังมีผลบังคับใช้อยู่จนถึงทุกวันนี้ กำหนดให้</a:t>
            </a: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หนึ่งในห้าของผลิตผลเป็นของ</a:t>
            </a:r>
            <a:r>
              <a:rPr lang="th-TH" sz="4400" b="1" u="sng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มีเพียงที่ดินของสมณะเท่านั้นที่ไม่เป็นของ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.47:26)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71041" y="4659616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780958" y="4578878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67362" y="1106504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2060848" y="1891117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83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23094" y="1466650"/>
            <a:ext cx="948868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10.ยาโคบอยู่ในแผ่นดินอียิปต์ถึงสิบเจ็ดปี จนมีอายุได้หนึ่งร้อยสี่สิบเจ็ดปี </a:t>
            </a:r>
            <a:r>
              <a:rPr lang="th-TH" sz="40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เมื่อใกล้จะสิ้นชีวิต อิสราเอลเรียกโยเซฟ บุตรชายมา พูดว่า 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ถ้าลูกรักพ่อจริง จงวางมือไว้ที่</a:t>
            </a:r>
            <a:r>
              <a:rPr lang="th-TH" sz="40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หว่าง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ขาของพ่อซิ 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จงสัญญาว่าลูกจะซื่อสัตย์และทำตามที่พ่อสั่ง คือ</a:t>
            </a:r>
            <a:r>
              <a:rPr lang="th-TH" sz="40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ไม่ฝังพ่อไว้ในอียิปต์ </a:t>
            </a:r>
            <a:r>
              <a:rPr lang="th-TH" sz="4000" b="1" u="sng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0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เมื่อพ่อสิ้นใจแล้ว จงนำศพพ่อออกจากอียิปต์ นำไปฝังในหลุมศพของ</a:t>
            </a:r>
            <a:r>
              <a:rPr lang="th-TH" sz="4000" b="1" u="sng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บรรพบุรุษ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โยเซฟตอบว่า 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ลูกจะทำตามที่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พ่อสั่ง</a:t>
            </a:r>
            <a:r>
              <a:rPr lang="en-US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000" b="1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0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.47:28-30)</a:t>
            </a:r>
            <a:r>
              <a:rPr lang="th-TH" sz="4000" b="1" spc="-2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	</a:t>
            </a:r>
            <a:endParaRPr lang="en-US" sz="40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71041" y="5271351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4845052" y="5326959"/>
            <a:ext cx="2630078" cy="729399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0221" y="1466650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231455" y="926680"/>
            <a:ext cx="1857272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ถูกหรือผิด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5741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1662692"/>
      </p:ext>
    </p:extLst>
  </p:cSld>
  <p:clrMapOvr>
    <a:masterClrMapping/>
  </p:clrMapOvr>
  <p:transition spd="slow">
    <p:wipe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55933" y="1030494"/>
            <a:ext cx="93434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11.ยาโคบรับ</a:t>
            </a:r>
            <a:r>
              <a:rPr lang="th-TH" sz="4400" b="1" u="sng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บุตรทั้งสองคน</a:t>
            </a:r>
            <a:r>
              <a:rPr lang="th-TH" sz="4400" b="1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ของโยเซฟเป็นบุตรบุญธรรม</a:t>
            </a:r>
          </a:p>
          <a:p>
            <a:pPr algn="just">
              <a:spcAft>
                <a:spcPts val="0"/>
              </a:spcAft>
            </a:pPr>
            <a:r>
              <a:rPr lang="th-TH" sz="4400" b="1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และอวยพร  (</a:t>
            </a:r>
            <a:r>
              <a:rPr lang="th-TH" sz="4400" b="1" spc="-20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48</a:t>
            </a:r>
            <a:r>
              <a:rPr lang="en-US" sz="4400" b="1" spc="-2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spc="-2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1) </a:t>
            </a:r>
            <a:r>
              <a:rPr lang="th-TH" sz="4400" b="1" u="sng" spc="-2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บุตรทั้งสองคน</a:t>
            </a:r>
            <a:r>
              <a:rPr lang="th-TH" sz="4400" b="1" spc="-2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คือใครบ้าง</a:t>
            </a:r>
            <a:endParaRPr lang="th-TH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มนัส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</a:t>
            </a:r>
          </a:p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รูเบนและสิเมโอน </a:t>
            </a:r>
          </a:p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เบญจ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มินและนัฟ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ทาลี 	</a:t>
            </a:r>
          </a:p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ง.มนัส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และดาน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06" y="2463324"/>
            <a:ext cx="548688" cy="560881"/>
          </a:xfrm>
          <a:prstGeom prst="rect">
            <a:avLst/>
          </a:prstGeom>
        </p:spPr>
      </p:pic>
      <p:pic>
        <p:nvPicPr>
          <p:cNvPr id="7" name="Picture 6" descr="มนัสเสห์ | BuB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58" y="2643248"/>
            <a:ext cx="2177561" cy="246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d/d2/Francesco_Hayez_020.jpg/220px-Francesco_Hayez_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25" y="2643248"/>
            <a:ext cx="1926896" cy="246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7077776" y="5339939"/>
            <a:ext cx="2038985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มนัส</a:t>
            </a:r>
            <a:r>
              <a:rPr lang="th-TH" sz="28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28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-</a:t>
            </a:r>
            <a:r>
              <a:rPr lang="th-TH" sz="28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endPara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902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2" y="373934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01208" y="420932"/>
            <a:ext cx="91895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200" b="1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12. 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พ่อทำเช่นนี้ก็เพราะเมื่อพ่อกลับจากปัดดาน .............แม่ของลูก สิ้นชีวิตในแผ่นดินคานาอันขณะที่เดินทางอยู่ใกล้เมือง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เอฟราธาห์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ทำให้พ่อเศร้าโศกมาก พ่อจึงฝังแม่ของลูกไว้ที่นั่นข้างทางไปเมือง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เอฟราธาห์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คือเบธเล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เฮม</a:t>
            </a:r>
            <a:r>
              <a:rPr lang="en-US" sz="42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200" b="1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200" b="1" spc="-20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200" b="1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48</a:t>
            </a:r>
            <a:r>
              <a:rPr lang="en-US" sz="4200" b="1" spc="-2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200" b="1" spc="-2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7)  คำตอบในช่องว่างคือข้อใด</a:t>
            </a:r>
            <a:endParaRPr lang="th-TH" sz="42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 บิล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ฮาห์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</a:t>
            </a:r>
          </a:p>
          <a:p>
            <a:pPr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 เล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อาห์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</a:p>
          <a:p>
            <a:pPr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 รา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เคล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</a:t>
            </a:r>
          </a:p>
          <a:p>
            <a:pPr algn="thaiDist">
              <a:spcAft>
                <a:spcPts val="0"/>
              </a:spcAft>
            </a:pP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 </a:t>
            </a:r>
            <a:r>
              <a:rPr lang="th-TH" sz="42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ศิลปาห์</a:t>
            </a:r>
            <a:r>
              <a:rPr lang="th-TH" sz="42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2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026" y="4943176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2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373023" y="859130"/>
            <a:ext cx="9445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000" b="1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13.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โยเซฟไม่สบายใจที่เห็นว่า บิดาวางมือขวาบนศีรษะของ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จึงจับมือของบิดา เปลี่ยนจากศีรษะของ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มาวางบนศีรษะของมนัส</a:t>
            </a:r>
            <a:r>
              <a:rPr lang="th-TH" sz="40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แล้วบอกบิดาว่า “...................................จงวางมือขวาบนศีรษะของเขาเถิด</a:t>
            </a:r>
            <a:r>
              <a:rPr lang="en-US" sz="4000" b="1" dirty="0">
                <a:latin typeface="TEPC Himmaparnt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4000" b="1" dirty="0">
                <a:latin typeface="TEPC Himmaparnt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000" b="1" spc="-20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000" b="1" spc="-2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48</a:t>
            </a:r>
            <a:r>
              <a:rPr lang="en-US" sz="4000" b="1" spc="-2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000" b="1" spc="-2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17-19)  คำตอบในช่องว่างคือข้อใด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ก.ไม่ใช่ครับพ่อ คนนี้เป็นน้อง		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ข.ไม่ใช่ครับพ่อ คนนี้เป็นพี่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0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ค.ไม่ใช่ครับพ่อ คนนี้เป็นโยเซฟ		</a:t>
            </a:r>
            <a:endParaRPr lang="en-US" sz="40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r>
              <a:rPr lang="th-TH" sz="4000" b="1" dirty="0">
                <a:ea typeface="Times New Roman" panose="02020603050405020304" pitchFamily="18" charset="0"/>
                <a:cs typeface="+mj-cs"/>
              </a:rPr>
              <a:t>ง.ไม่ใช่ครับพ่อ คนนี้เป็นหลาน</a:t>
            </a:r>
            <a:r>
              <a:rPr lang="th-TH" sz="4000" b="1" dirty="0">
                <a:ea typeface="Times New Roman" panose="02020603050405020304" pitchFamily="18" charset="0"/>
                <a:cs typeface="TEPC Himmaparnt"/>
              </a:rPr>
              <a:t>	</a:t>
            </a:r>
            <a:endParaRPr lang="th-TH" sz="4000" b="1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73" y="4028776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28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84118" y="897954"/>
            <a:ext cx="97706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14.ยาโค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บอวย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พรทั้งสองคนในวันนั้นว่า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ชาวอิสราเอลจะกล่าวอวยพรโดยใช้คำอวยพรแก่ลูกทั้งสองคนนี้เป็นแบบอย่างโดยกล่าวว่าขอพระเจ้าทรงทำให้ท่านเป็นเหมือ..............................เถิด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ยาโคบจึงตั้งให้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เอฟราอิม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เป็นใหญ่กว่ามนัส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48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20) คำตอบในช่องว่างคือข้อใด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ก.มนัส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ข.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และเบนยา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ค.มนัส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และรูเบน 		ง. 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เอฟราอิม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และมนัส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เสห์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 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23" y="503718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9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727674" y="671691"/>
            <a:ext cx="87366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15.แล้วอิสราเอลพูดกับโยเซฟว่า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พ่อกำลังจะตายอยู่แล้ว แต่พระเจ้าจะสถิตกับลูก และจะทรงนำลูกกลับไปยังแผ่นดินของ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บรรพบุรุษ</a:t>
            </a:r>
            <a:r>
              <a:rPr lang="th-TH" sz="4400" b="1" baseline="30000" dirty="0">
                <a:latin typeface="TEPC Himmaparnt"/>
                <a:ea typeface="Times New Roman" panose="02020603050405020304" pitchFamily="18" charset="0"/>
                <a:cs typeface="+mj-cs"/>
              </a:rPr>
              <a:t>  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พ่อให้อะไรแก่ลูก มากกว่าให้พี่น้องของลูก คือให้ที่ดิน.........ที่พ่อยึดมาได้จากชาวอาโม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ไรต์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ด้วยดาบและธนูของพ่อแก่ลูก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 48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21-22) คำตอบในช่องว่างคือข้อใดคำตอบในช่องว่างคือข้อใด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ก.แถบ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เชเคม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ข. แถบฮาราน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แถบเนเกบ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ง.แถบคานาอัน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just">
              <a:spcAft>
                <a:spcPts val="0"/>
              </a:spcAft>
            </a:pP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 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06" y="4780806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63581" y="1938336"/>
            <a:ext cx="9137769" cy="2981325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63581" y="2028616"/>
            <a:ext cx="98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บทเรียนที่ 18  </a:t>
            </a:r>
            <a:r>
              <a:rPr lang="th-TH" sz="4400" b="1" spc="-20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วาจาสุดท้ายของยา</a:t>
            </a:r>
            <a:r>
              <a:rPr lang="th-TH" sz="4400" b="1" spc="-20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400" b="1" spc="-20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spc="-20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spc="-20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spc="-20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spc="-20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1-33)  		    		   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การฝังศพยา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50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1-14)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                    โยเซฟให้คำมั่นแก่บรรดาพี่น้อง มรณกรรม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    ของโยเซฟ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50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15-26)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8711652"/>
      </p:ext>
    </p:extLst>
  </p:cSld>
  <p:clrMapOvr>
    <a:masterClrMapping/>
  </p:clrMapOvr>
  <p:transition spd="slow">
    <p:push dir="u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มนมุมสี่เหลี่ยมผืนผ้าด้านทแยงมุม 1"/>
          <p:cNvSpPr/>
          <p:nvPr/>
        </p:nvSpPr>
        <p:spPr>
          <a:xfrm>
            <a:off x="1546253" y="1795462"/>
            <a:ext cx="8877300" cy="35147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2" y="393694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071553" y="1832312"/>
            <a:ext cx="94459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ก.เบนยา</a:t>
            </a:r>
            <a:r>
              <a:rPr lang="th-TH" sz="44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	   ข.รูเบน	      ค.โยเซฟ	  </a:t>
            </a:r>
          </a:p>
          <a:p>
            <a:pPr algn="just">
              <a:spcAft>
                <a:spcPts val="0"/>
              </a:spcAft>
            </a:pP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ง.สิเมโอน</a:t>
            </a:r>
            <a:r>
              <a:rPr lang="th-TH" sz="44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และเล</a:t>
            </a: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วี	   จ.ยู</a:t>
            </a:r>
            <a:r>
              <a:rPr lang="th-TH" sz="44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	      ฉ.นัฟทาลี 	 </a:t>
            </a:r>
          </a:p>
          <a:p>
            <a:pPr algn="just">
              <a:spcAft>
                <a:spcPts val="0"/>
              </a:spcAft>
            </a:pP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ช.กาด	  	   ซ.เศบู</a:t>
            </a:r>
            <a:r>
              <a:rPr lang="th-TH" sz="44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ลุน</a:t>
            </a: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	      ฌ.ดาน            	</a:t>
            </a:r>
          </a:p>
          <a:p>
            <a:pPr algn="just">
              <a:spcAft>
                <a:spcPts val="0"/>
              </a:spcAft>
            </a:pP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ญ.ยา</a:t>
            </a:r>
            <a:r>
              <a:rPr lang="th-TH" sz="44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  	   ฎ.อิสสา</a:t>
            </a:r>
            <a:r>
              <a:rPr lang="th-TH" sz="44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คาร์</a:t>
            </a: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ฏ.อา</a:t>
            </a:r>
            <a:r>
              <a:rPr lang="th-TH" sz="4400" b="1" dirty="0" err="1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เบล</a:t>
            </a:r>
            <a:r>
              <a:rPr lang="en-US" sz="4400" b="1" dirty="0">
                <a:solidFill>
                  <a:srgbClr val="002060"/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-</a:t>
            </a:r>
            <a:r>
              <a:rPr lang="th-TH" sz="4400" b="1" dirty="0" err="1">
                <a:solidFill>
                  <a:srgbClr val="002060"/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มิสราอิม</a:t>
            </a:r>
            <a:r>
              <a:rPr lang="th-TH" sz="4400" b="1" dirty="0">
                <a:solidFill>
                  <a:srgbClr val="002060"/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th-TH" sz="4400" b="1" dirty="0">
                <a:solidFill>
                  <a:srgbClr val="002060"/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ฐ.หนึ่งร้อยสิบปี  	   </a:t>
            </a: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ฑ.เจ็ดวัน        ฒ.อย่ากลัวเลย </a:t>
            </a:r>
            <a:endParaRPr lang="en-US" sz="4400" b="1" dirty="0">
              <a:solidFill>
                <a:srgbClr val="002060"/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81016" y="879631"/>
            <a:ext cx="6429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จงเลือกคำตอบเติมลงในช่องว่างให้ถูกต้อง</a:t>
            </a:r>
            <a:endParaRPr lang="en-US" sz="4400" b="1" u="sng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77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45617" y="2832558"/>
            <a:ext cx="8088197" cy="853322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123550" y="2832558"/>
            <a:ext cx="8577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บทเรียนที่ 3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บรรพบุรุษ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ก่อนน้ำวินาศ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5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1-32)  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0186007"/>
      </p:ext>
    </p:extLst>
  </p:cSld>
  <p:clrMapOvr>
    <a:masterClrMapping/>
  </p:clrMapOvr>
  <p:transition spd="slow">
    <p:randomBar dir="vert"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727674" y="1466329"/>
            <a:ext cx="8736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1.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..............เอ๋ย ลูกเป็นบุตรคนแรกของพ่อ เป็นกำลังและผลแรกของความเป็นชายของพ่อเป็นยอดแห่งความภูมิใจและพละกำลัง ลูกดุดันเหมือนน้ำเชี่ยว แต่จะไม่อยู่เหนือผู้อื่น เพราะลูกล่วงเข้าไปถึงที่นอนของบิดาของลูก และทำให้ที่นอนของบิดาเป็นมลทิน ยังความเศร้าแก่พ่อ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3-4)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51229" y="1389416"/>
            <a:ext cx="2021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ข.รูเบน</a:t>
            </a:r>
            <a:endParaRPr lang="th-TH" sz="40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6469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04" y="297022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49934" y="922228"/>
            <a:ext cx="92921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2. ............................เป็นพี่น้องกัน มีดของเขาเป็นอาวุธแห่งความรุนแรง</a:t>
            </a:r>
            <a:r>
              <a:rPr lang="en-US" sz="4400" b="1" baseline="30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6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อย่าให้วิญญาณของพ่อเข้าไปในที่ประชุมของเขา อย่าให้ใจของพ่อเข้าร่วมสมาคมกับเขาเลย เพราะเขาได้ฆ่าคนด้วยความโกรธทำให้โคพิการตามอำเภอใจ </a:t>
            </a:r>
            <a:r>
              <a:rPr lang="en-US" sz="4400" b="1" baseline="30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7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ความโกรธของเขาจงถูกสาปแช่งเพราะรุนแรงโทสะของเขาจงถูกสาปแช่งเพราะทารุณ พ่อจะแบ่งเขาในยา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พ่อจะทำให้เขากระจัดกระจายไปทั่วอิสราเอล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5-7 )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50118" y="800204"/>
            <a:ext cx="2789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ง.สิเมโอน</a:t>
            </a:r>
            <a:r>
              <a:rPr lang="th-TH" sz="4400" b="1" dirty="0" err="1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และเล</a:t>
            </a:r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วี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9946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7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83820" y="751344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800" dirty="0">
                <a:latin typeface="Angsana New" panose="02020603050405020304" pitchFamily="18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</a:t>
            </a:r>
            <a:r>
              <a:rPr lang="th-TH" sz="38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3. ......................เอ๋ย บรรดาพี่น้องจะสรรเสริญลูก มือของลูกจะจับคอศัตรู บุตรของบิดาของลูกจะ</a:t>
            </a: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กราบไหว้ลูก.............เป็นเหมือนลูกสิงโต ลูกเอ๋ย ลูกฆ่าเหยื่อแล้วกลับมา ลูกเป็นเหมือนสิงโตตัวผู้ซุ่มหมอบ เหมือนสิงโตตัวเมียที่นอนอยู่ ใครเล่าจะกล้าทำให้ลุกขึ้น</a:t>
            </a:r>
            <a:r>
              <a:rPr lang="th-TH" sz="38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คทาจะไม่ไปจาก.............และไม้เท้าของผู้ปกครองจะไม่ถูกยกไปจากระหว่างเท้าของเขา จนกว่าผู้ที่เป็นเจ้าของจะมาและประชาชาติจะนอบน้อมต่อเขา เขาผูกลาไว้กับเถาองุ่น ผูกลูกลาไว้กับเถาที่ดีที่สุด เขาซักเสื้อผ้าของตนในเหล้าองุ่น ซักเสื้อคลุมในน้ำองุ่นสีเลือด ตาของเขาแดงเพราะเหล้าองุ่น ฟันของเขาขาวเพราะน้ำนม (</a:t>
            </a:r>
            <a:r>
              <a:rPr lang="th-TH" sz="38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38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38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38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8-12) </a:t>
            </a:r>
            <a:endParaRPr lang="en-US" sz="3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53642" y="623156"/>
            <a:ext cx="1354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จ.ยู</a:t>
            </a:r>
            <a:r>
              <a:rPr lang="th-TH" sz="4400" b="1" dirty="0" err="1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ดาห์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083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365388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84526" y="1171719"/>
            <a:ext cx="9588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4. ..................จะอาศัยอยู่ตามชายทะเลและจะเป็นท่าจอดเรืออาณาเขตของเขาจะขยายไปถึงเมืองไซดอน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13)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55688" y="1082823"/>
            <a:ext cx="1694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ซ.เศบู</a:t>
            </a:r>
            <a:r>
              <a:rPr lang="th-TH" sz="4400" b="1" dirty="0" err="1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ลุน</a:t>
            </a:r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82946" name="Picture 2" descr="เผ่าเศบูลุน — Google Arts &amp;amp; 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78" y="2922081"/>
            <a:ext cx="3105150" cy="2434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948" name="Picture 4" descr="Pattamarot: เศบูลุน-เรือสำเภามุ่งสู่จุดหมา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02" y="2922081"/>
            <a:ext cx="1781416" cy="2434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5922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08385" y="1114290"/>
            <a:ext cx="9375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5. ......................เป็นเหมือนลาแข็งแรง หมอบอยู่ระหว่างต่างสองใบ 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เขาเห็นว่าที่พักสวยดี และแผ่นดินน่าอยู่ เขาจึงก้มหลังแบกภาระยอมเป็นทาสถูกบังคับใช้แรงงาน(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14-15) 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97231" y="1002019"/>
            <a:ext cx="2056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ฎ.อิสสา</a:t>
            </a:r>
            <a:r>
              <a:rPr lang="th-TH" sz="4400" b="1" dirty="0" err="1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คาร์</a:t>
            </a:r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86018" name="Picture 2" descr="อิสสาคาร์ (Francisco de Zurbarán)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30" y="3237948"/>
            <a:ext cx="1345896" cy="2673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ttps://4.bp.blogspot.com/-47tFlX7a88o/VzwyXR82INI/AAAAAAAAIW0/e3ZylsT2KY4YhYR1LUXr4fmOem2M4DZ-wCLcB/s1600/Jesus%2Bride%2Bdon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71" y="3435679"/>
            <a:ext cx="3049554" cy="2346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https://4.bp.blogspot.com/-RAABDe2NSnA/Vzq9KxLL_tI/AAAAAAAAIWg/4XXqMBAEx2AUrE8X3Q09HbpAvAXNdGZhwCLcB/s320/issachar_colo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1" b="4222"/>
          <a:stretch/>
        </p:blipFill>
        <p:spPr bwMode="auto">
          <a:xfrm>
            <a:off x="7691285" y="3293754"/>
            <a:ext cx="1767040" cy="246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47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56757" y="1076919"/>
            <a:ext cx="90784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6.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...............จะปกครองประชาชนของตนเหมือนเผ่าอื่นๆของอิสราเอลขอให้ดานเป็นเหมือนงูบนถนน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เป็นอสรพิษตามทางเดินซึ่งกัดส้นเท้าม้าให้คนขี่หงายหลังตกลงมา                                 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ข้าแต่พระ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ยาห์เวห์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ข้าพเจ้าเฝ้ารอคอยพระองค์เพื่อทรงช่วยข้าพเจ้าให้รอดพ้น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16-18) 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094240" y="995690"/>
            <a:ext cx="1321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ฌ.ดาน 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2161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44514" y="1061536"/>
            <a:ext cx="91029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7. ...............จะถูกกลุ่มโจรจู่โจมแต่เขาจะจู่โจมตอบกลับไปด้วย อาหารของอา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เชอร์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อุดมสมบูรณ์ เขาจะจัดอาหารอร่อยเหมาะกับกษัตริย์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19-20) 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51393" y="969806"/>
            <a:ext cx="11144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ช.กาด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00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860132" y="1353883"/>
            <a:ext cx="96083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8. ......................เป็นเหมือนแม่กวางที่รวดเร็ว มีลูกที่น่ารัก </a:t>
            </a:r>
          </a:p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21)  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32831" y="1259583"/>
            <a:ext cx="1778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ฉ.นัฟทาลี 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87042" name="Picture 2" descr="https://3.bp.blogspot.com/-Zcf5wg4PUZA/WLfPR2knbmI/AAAAAAAAJOE/9Dh6vhkfGbcmILndmagUyWTt0702DPfXACLcB/s1600/Naphtal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6" y="2398545"/>
            <a:ext cx="2600325" cy="331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27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23999" y="53933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9. ...................เป็นเหมือนต้นไม้มีผลดก เป็นต้นไม้ที่ขึ้นใกล้ตาน้ำ แผ่กิ่งก้านเหนือกำแพง บรรดานักแม่นธนูเบียดเบียนเขา ทั้งยิงและข่มขู่</a:t>
            </a:r>
            <a:r>
              <a:rPr lang="th-TH" sz="36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แต่ธนูของเขายังมั่นคงอยู่ ลำแขนของเขา เคลื่อนไหวอย่างรวดเร็วเดชะพระหัตถ์พระเจ้าผู้ทรงอานุภาพแห่งยาโคบเดชะพระนามของผู้เลี้ยงแกะคือศิลาแห่งอิสราเอล</a:t>
            </a:r>
            <a:r>
              <a:rPr lang="th-TH" sz="36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ขอพระเจ้าของบิดาของลูกทรงช่วยเหลือลูก ขอพระเจ้าผู้ทรงสรรพานุภาพ ทรงอวยพรลูก ประทานพระพรจากฟ้าเบื้องบน พระพรจากห้วงสมุทรเบื้องล่างพระพรให้ทั้งคนและสัตว์มีลูกดกพระพรจากบิดาของลูกใหญ่กว่าพระพรแห่งภูเขาเก่าแก่ใหญ่กว่าความอุดมสมบูรณ์แห่งเนินเขานิรันดร พระพรเหล่านี้ลงมาเหนือศีรษะของโยเซฟ เหนือกระหม่อมของเจ้านาย ในระหว่างบรรดาพี่น้อง  (</a:t>
            </a:r>
            <a:r>
              <a:rPr lang="th-TH" sz="36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36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22-26)  </a:t>
            </a:r>
            <a:endParaRPr lang="en-US" sz="36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58299" y="450846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ค.โยเซฟ</a:t>
            </a:r>
            <a:endParaRPr lang="th-TH" sz="36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682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16578" y="1249535"/>
            <a:ext cx="95850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10.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...................... เป็นเหมือนสุนัขป่านักล่าเหยื่อ เวลาเช้า</a:t>
            </a:r>
          </a:p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เขากินเหยื่อ เวลาเย็น เขาแบ่งปันส่วนที่เหลือ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27) 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75264" y="1142036"/>
            <a:ext cx="19752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ก.เบนยา</a:t>
            </a:r>
            <a:r>
              <a:rPr lang="th-TH" sz="4400" b="1" dirty="0" err="1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มิน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88066" name="Picture 2" descr="http://www.bangkokfellowship.com/saveimages/benon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9" y="2696085"/>
            <a:ext cx="2114551" cy="3230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80" y="257854"/>
            <a:ext cx="10826685" cy="644831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514362" y="1221848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1993" y="328245"/>
            <a:ext cx="7986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u="sng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จงเขียนลำดับวงศ์ตระกูลของ</a:t>
            </a:r>
            <a:r>
              <a:rPr lang="th-TH" sz="4400" b="1" u="sng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อาดัม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   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5:1-32)  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9" name="Rectangle: Rounded Corners 4"/>
          <p:cNvSpPr/>
          <p:nvPr/>
        </p:nvSpPr>
        <p:spPr>
          <a:xfrm>
            <a:off x="3925242" y="1206313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0" name="Rectangle: Rounded Corners 4"/>
          <p:cNvSpPr/>
          <p:nvPr/>
        </p:nvSpPr>
        <p:spPr>
          <a:xfrm>
            <a:off x="6307240" y="1200392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1" name="Rectangle: Rounded Corners 4"/>
          <p:cNvSpPr/>
          <p:nvPr/>
        </p:nvSpPr>
        <p:spPr>
          <a:xfrm>
            <a:off x="8727163" y="1174424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: Rounded Corners 4"/>
          <p:cNvSpPr/>
          <p:nvPr/>
        </p:nvSpPr>
        <p:spPr>
          <a:xfrm>
            <a:off x="1488385" y="3035169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3" name="Rectangle: Rounded Corners 4"/>
          <p:cNvSpPr/>
          <p:nvPr/>
        </p:nvSpPr>
        <p:spPr>
          <a:xfrm>
            <a:off x="3899430" y="3035169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4" name="Rectangle: Rounded Corners 4"/>
          <p:cNvSpPr/>
          <p:nvPr/>
        </p:nvSpPr>
        <p:spPr>
          <a:xfrm>
            <a:off x="6307240" y="3001820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5" name="Rectangle: Rounded Corners 4"/>
          <p:cNvSpPr/>
          <p:nvPr/>
        </p:nvSpPr>
        <p:spPr>
          <a:xfrm>
            <a:off x="8743939" y="3001820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6" name="Rectangle: Rounded Corners 4"/>
          <p:cNvSpPr/>
          <p:nvPr/>
        </p:nvSpPr>
        <p:spPr>
          <a:xfrm>
            <a:off x="1514362" y="4867598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7" name="Rectangle: Rounded Corners 4"/>
          <p:cNvSpPr/>
          <p:nvPr/>
        </p:nvSpPr>
        <p:spPr>
          <a:xfrm>
            <a:off x="3934833" y="4877547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8" name="Rectangle: Rounded Corners 4"/>
          <p:cNvSpPr/>
          <p:nvPr/>
        </p:nvSpPr>
        <p:spPr>
          <a:xfrm>
            <a:off x="6379309" y="4877547"/>
            <a:ext cx="2145534" cy="1368084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2425740" y="2533357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1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4820451" y="2552590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2</a:t>
            </a: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194257" y="2562033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3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9576255" y="2571418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4</a:t>
            </a: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2366413" y="4375710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5</a:t>
            </a: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4820451" y="4369903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6</a:t>
            </a: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7218107" y="4369904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7</a:t>
            </a: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9601048" y="4369903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8</a:t>
            </a: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2366413" y="6144366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9</a:t>
            </a: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4732089" y="6143435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10</a:t>
            </a: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117097" y="6121389"/>
            <a:ext cx="67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cs typeface="+mj-cs"/>
              </a:rPr>
              <a:t>11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025213" y="1492882"/>
            <a:ext cx="118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err="1">
                <a:cs typeface="+mj-cs"/>
              </a:rPr>
              <a:t>อาดัม</a:t>
            </a:r>
            <a:endParaRPr lang="th-TH" sz="4400" b="1" dirty="0">
              <a:cs typeface="+mj-cs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4591178" y="1461691"/>
            <a:ext cx="118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เสท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6858143" y="1473745"/>
            <a:ext cx="118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เอ</a:t>
            </a:r>
            <a:r>
              <a:rPr lang="th-TH" sz="4400" b="1" dirty="0" err="1">
                <a:cs typeface="+mj-cs"/>
              </a:rPr>
              <a:t>โนช</a:t>
            </a:r>
            <a:endParaRPr lang="th-TH" sz="4400" b="1" dirty="0">
              <a:cs typeface="+mj-cs"/>
            </a:endParaRP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9222773" y="1473744"/>
            <a:ext cx="118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err="1">
                <a:cs typeface="+mj-cs"/>
              </a:rPr>
              <a:t>เคนัน</a:t>
            </a:r>
            <a:endParaRPr lang="th-TH" sz="4400" b="1" dirty="0">
              <a:cs typeface="+mj-cs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1606724" y="3320719"/>
            <a:ext cx="2328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มาหะ</a:t>
            </a:r>
            <a:r>
              <a:rPr lang="th-TH" sz="4400" b="1" dirty="0" err="1">
                <a:cs typeface="+mj-cs"/>
              </a:rPr>
              <a:t>ลาเลล</a:t>
            </a:r>
            <a:endParaRPr lang="th-TH" sz="4400" b="1" dirty="0">
              <a:cs typeface="+mj-cs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4379860" y="3308266"/>
            <a:ext cx="118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ยา</a:t>
            </a:r>
            <a:r>
              <a:rPr lang="th-TH" sz="4400" b="1" dirty="0" err="1">
                <a:cs typeface="+mj-cs"/>
              </a:rPr>
              <a:t>เรด</a:t>
            </a:r>
            <a:endParaRPr lang="th-TH" sz="4400" b="1" dirty="0">
              <a:cs typeface="+mj-cs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6847315" y="3334490"/>
            <a:ext cx="118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เอโนด</a:t>
            </a: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8950347" y="3320718"/>
            <a:ext cx="1974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err="1">
                <a:cs typeface="+mj-cs"/>
              </a:rPr>
              <a:t>เมธูเสลาห์</a:t>
            </a:r>
            <a:endParaRPr lang="th-TH" sz="4400" b="1" dirty="0">
              <a:cs typeface="+mj-cs"/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1993196" y="5166919"/>
            <a:ext cx="118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ลา</a:t>
            </a:r>
            <a:r>
              <a:rPr lang="th-TH" sz="4400" b="1" dirty="0" err="1">
                <a:cs typeface="+mj-cs"/>
              </a:rPr>
              <a:t>เมค</a:t>
            </a:r>
            <a:endParaRPr lang="th-TH" sz="4400" b="1" dirty="0">
              <a:cs typeface="+mj-cs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4378264" y="5176868"/>
            <a:ext cx="166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โน</a:t>
            </a:r>
            <a:r>
              <a:rPr lang="th-TH" sz="4400" b="1" dirty="0" err="1">
                <a:cs typeface="+mj-cs"/>
              </a:rPr>
              <a:t>อาห์</a:t>
            </a:r>
            <a:endParaRPr lang="th-TH" sz="4400" b="1" dirty="0">
              <a:cs typeface="+mj-cs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6416429" y="5340470"/>
            <a:ext cx="33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err="1">
                <a:cs typeface="+mj-cs"/>
              </a:rPr>
              <a:t>เชม</a:t>
            </a:r>
            <a:r>
              <a:rPr lang="th-TH" b="1" dirty="0">
                <a:cs typeface="+mj-cs"/>
              </a:rPr>
              <a:t> คาม และ</a:t>
            </a:r>
            <a:r>
              <a:rPr lang="th-TH" b="1" dirty="0" err="1">
                <a:cs typeface="+mj-cs"/>
              </a:rPr>
              <a:t>ยาเฟท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434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" grpId="0"/>
      <p:bldP spid="32" grpId="0"/>
      <p:bldP spid="35" grpId="0"/>
      <p:bldP spid="37" grpId="0"/>
      <p:bldP spid="38" grpId="0"/>
      <p:bldP spid="39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88" y="331205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25123" y="979219"/>
            <a:ext cx="91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11. ...................สั่งบรรดาบุตรว่า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บัดนี้พ่อกำลังจะไปอยู่รวมกับ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บรรพบุรุษ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ของพ่อจงฝังพ่อไว้กับ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บรรพบุรุษ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ของพ่อในถ้ำที่อยู่ในนาของ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เอโฟ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รนชาวฮิตไทต์คือในถ้ำที่อยู่ในทุ่งนา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แห่งมัคเปลาห์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ตรง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ข้ามมัมเร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ในแผ่นดินคานาอันอับ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ราฮัม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ซื้อถ้ำและทุ่งนาจาก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เอโฟ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รนชาวฮิตไทต์ไว้เป็นที่ฝังศพของตน (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 49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29-30)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96229" y="885217"/>
            <a:ext cx="2620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ญ.ยา</a:t>
            </a:r>
            <a:r>
              <a:rPr lang="th-TH" sz="4400" b="1" dirty="0" err="1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โคบ</a:t>
            </a:r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2298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73849" y="674400"/>
            <a:ext cx="94160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12.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โยเซฟจึงไปฝังบิดา บรรดาข้าราชบริพารทุกคนของ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กษัตริย์ฟาโรห์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ผู้มีตำแหน่งสูงในราชสำนัก และบุคคลสำคัญในอียิปต์ก็ไปกับเขาด้วย 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พร้อมกับครอบครัวทั้งหมดของโยเซฟ ตลอดจนบรรดาพี่น้องและครอบครัวของบิดา...  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มีรถม้าและคนขี่ม้าไปกับเขาด้วย เป็นขบวนใหญ่มาก </a:t>
            </a: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เมื่อมาถึงลานนวดข้าวที่อา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ทาด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ซึ่งอยู่อีกฟากหนึ่งของแม่น้ำจอร์แดน เขาจัดทำพิธีศพใหญ่โตสง่างาม โยเซฟไว้ทุกข์ให้บิดา...................</a:t>
            </a:r>
          </a:p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50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7-10) 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136331" y="4585992"/>
            <a:ext cx="1675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ฑ.เจ็ดวัน 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50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61031" y="1186117"/>
            <a:ext cx="89161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13.เมื่อชาวคานาอัน ที่อาศัยอยู่ที่นั่น เห็นพิธีศพในลานนวดข้าวที่อา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ทาด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ก็พูดกันว่า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นี่เป็นพิธีศพใหญ่โตของชาวอียิปต์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เพราะเหตุนี้ เขาจึงเรียกชื่อที่นั่นซึ่งอยู่อีกฟากหนึ่งของแม่น้ำจอร์แดนว่า......................................(</a:t>
            </a:r>
            <a:r>
              <a:rPr lang="th-TH" sz="4400" b="1" dirty="0" err="1">
                <a:latin typeface="TEPC Himmaparnt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 50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11)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65178" y="3061371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ฏ.</a:t>
            </a:r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อา</a:t>
            </a:r>
            <a:r>
              <a:rPr lang="th-TH" sz="4400" b="1" dirty="0" err="1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เบล</a:t>
            </a:r>
            <a:r>
              <a:rPr lang="en-US" sz="4400" b="1" dirty="0">
                <a:solidFill>
                  <a:srgbClr val="C00000"/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-</a:t>
            </a:r>
            <a:r>
              <a:rPr lang="th-TH" sz="4400" b="1" dirty="0" err="1">
                <a:solidFill>
                  <a:srgbClr val="C00000"/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มิสราอิม</a:t>
            </a:r>
            <a:r>
              <a:rPr lang="th-TH" sz="4400" b="1" dirty="0">
                <a:solidFill>
                  <a:srgbClr val="C00000"/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 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95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87316" y="933886"/>
            <a:ext cx="101492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dirty="0">
                <a:latin typeface="TEPC Himmaparnt"/>
                <a:ea typeface="Times New Roman" panose="02020603050405020304" pitchFamily="18" charset="0"/>
                <a:cs typeface="TH Niramit AS" panose="02000506000000020004" pitchFamily="2" charset="-34"/>
              </a:rPr>
              <a:t> 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14.บรรดาพี่ชายมาหาโยเซฟ กราบลงต่อหน้าเขาพูดว่า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พวกเรามาอยู่ต่อหน้าท่าน ขอเป็นทาสของท่าน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แต่โยเซฟตอบว่า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b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</a:b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......................ฉันไม่ใช่พระเจ้า จะตัดสินลงโทษท่านได้อย่างไร </a:t>
            </a:r>
            <a:b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</a:b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พวกพี่วางแผนทำร้ายฉัน แต่พระเจ้าทรงเปลี่ยนให้ร้ายกลายเป็นดีดังที่เห็นอยู่ในปัจจุบันนี้ คือเพื่อรักษาชีวิตของหลายคนไว้ ดังนั้น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พี่ๆ อย่ากลัวไปเลย ฉันจะเอาใจใส่ดูแลพวกพี่และลูกของพี่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b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</a:b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โยเซฟให้คำมั่นแก่บรรดาพี่ชายและพูดกับเขาด้วยความอ่อนโยน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50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18-21)</a:t>
            </a:r>
            <a:endParaRPr lang="en-US" sz="48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47138" y="2198593"/>
            <a:ext cx="2430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ea typeface="Times New Roman" panose="02020603050405020304" pitchFamily="18" charset="0"/>
                <a:cs typeface="+mj-cs"/>
              </a:rPr>
              <a:t>ฒ.</a:t>
            </a:r>
            <a:r>
              <a:rPr lang="th-TH" sz="4400" b="1" dirty="0">
                <a:solidFill>
                  <a:srgbClr val="C0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อย่ากลัวเลย </a:t>
            </a:r>
            <a:endParaRPr lang="th-TH" sz="44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32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23999" y="111422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15.โยเซฟก็ให้บรรดาบุตรของอิสราเอลสาบานว่า 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เมื่อถึงเวลานั้น พระเจ้าจะเสด็จมาเยี่ยมท่านทั้งหลายอย่างแน่นอน ท่านจงนำกระดูกของฉันจากที่นี่ไปกับท่านด้วย</a:t>
            </a:r>
            <a:r>
              <a:rPr lang="en-US" sz="4400" b="1" dirty="0">
                <a:latin typeface="TEPC Himmaparnt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4400" b="1" dirty="0">
                <a:latin typeface="TEPC Himmaparnt"/>
                <a:ea typeface="Times New Roman" panose="02020603050405020304" pitchFamily="18" charset="0"/>
                <a:cs typeface="+mj-cs"/>
              </a:rPr>
              <a:t>โยเซฟถึงแก่กรรมเมื่ออายุได้..............................เขาดองศพของโยเซฟใส่โลงไว้ในอียิปต์ 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4400" b="1" dirty="0" err="1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50</a:t>
            </a:r>
            <a:r>
              <a:rPr lang="en-US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25-26)</a:t>
            </a:r>
            <a:endParaRPr lang="en-US" sz="4400" b="1" dirty="0"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  <a:p>
            <a:pPr algn="just">
              <a:spcAft>
                <a:spcPts val="0"/>
              </a:spcAft>
            </a:pPr>
            <a:r>
              <a:rPr lang="th-TH" sz="4400" b="1" baseline="30000" dirty="0">
                <a:latin typeface="TH Niramit AS" panose="02000506000000020004" pitchFamily="2" charset="-34"/>
                <a:ea typeface="Times New Roman" panose="02020603050405020304" pitchFamily="18" charset="0"/>
                <a:cs typeface="+mj-cs"/>
              </a:rPr>
              <a:t> </a:t>
            </a:r>
            <a:endParaRPr lang="en-US" sz="4400" b="1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12753" y="3044279"/>
            <a:ext cx="2651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C00000"/>
                </a:solidFill>
                <a:latin typeface="TEPC Himmaparnt"/>
                <a:ea typeface="Times New Roman" panose="02020603050405020304" pitchFamily="18" charset="0"/>
                <a:cs typeface="+mj-cs"/>
              </a:rPr>
              <a:t>ฐ.หนึ่งร้อยสิบปี </a:t>
            </a:r>
            <a:endParaRPr lang="th-TH" sz="44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316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60858" y="2934682"/>
            <a:ext cx="7663992" cy="855876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13" y="384466"/>
            <a:ext cx="10553091" cy="5956308"/>
          </a:xfrm>
          <a:prstGeom prst="rect">
            <a:avLst/>
          </a:prstGeom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460858" y="369552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บทเรียนที่ 4  โน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และน้ำวินาศ  (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.6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9–9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:17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b="1" dirty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b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913980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3032287" y="2790333"/>
            <a:ext cx="6092860" cy="1159497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93175" y="3044279"/>
            <a:ext cx="5405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41696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26399" y="1279579"/>
            <a:ext cx="9241841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โน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เป็นคนดี เป็นคนชอบธรรมในท่ามกลางคนร่วมสมัย </a:t>
            </a:r>
            <a:b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เพราะเขาดำเนินชีวิตอย่างไร (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.6</a:t>
            </a:r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9)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ก. ตามพระประสงค์ของพระเจ้า	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ข. สันโดษแบบฤๅษี ไม่ยุ่งกับคนอื่นๆ 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ค. ปฏิบัติตามพระบัญญัติของพระเจ้า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ง. เคารพกฎเกณฑ์และช่วยเหลือผู้อื่น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95770" y="3429000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2530" name="Picture 2" descr="NoahsSacri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23" y="2344424"/>
            <a:ext cx="2381250" cy="3095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2217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0224" y="3172425"/>
            <a:ext cx="9511549" cy="128089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2.พระเจ้าทรงสั่งให้โน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สร้างเรืออย่างไร (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.6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14-16)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1) ลำเรือยาวสามร้อยศอก กว้างห้าสิบศอก สูงสามสิบศอก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ต่อไม้ให้เว้นช่วงที่ไม้ท้องเรือชนกับไม้ข้างเรือเท่ากับความ 	หนาไม้ข้างเรือ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3) เอาไม้สนมาต่อเรือใหญ่ลำหนึ่ง ให้มีหลายห้อง เอาชันยาทั้ง	ด้านในและด้านนอก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4) ทำหลังคาเรือเว้นช่องว่างไว้หนึ่งศอก ทำทางเข้าไว้ข้างเรือ 	ให้เรือมีดาดฟ้าสามชั้น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ก. ข้อ 1-4	  ข. ข้อ 1,3,4	  ค. ข้อ 2,3,4	  ง. ข้อ 3,4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4049067" y="5425397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500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6738" y="1923438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ได้สั่งให้โน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นำสัตว์ทุกชนิดที่ไม่มีมลทินทั้งตัวผู้และตัวเมียไปด้วยอย่างละกี่คู่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.7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7 คู่		   ข. 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คู่	   ค. 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คู่	   ง. 1 คู่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872529" y="2563883"/>
            <a:ext cx="533158" cy="56007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3556" name="Picture 4" descr="สัตว์ต่างๆ ชนิดละคู่พากันมาขึ้นเรื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08" y="3712942"/>
            <a:ext cx="2115739" cy="1822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การก่อสร้างเรือโนอาห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37" y="3749857"/>
            <a:ext cx="2118748" cy="18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ตำนานเรื่องเล่าขาน ปริศนาเรือโนอาห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25" y="3712942"/>
            <a:ext cx="2466334" cy="1791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95554" y="3015775"/>
            <a:ext cx="8911687" cy="1280890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สิ่งที่พระเจ้าได้ทรงเนรมิตสร้างในวันที่หก  คืออะไร? (</a:t>
            </a:r>
            <a:r>
              <a:rPr lang="th-TH" sz="48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1:24-27</a:t>
            </a: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ก.มนุษย์					</a:t>
            </a:r>
            <a:b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ข.พืชพันธุ์ธัญญาหาร       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สัตว์ทุกชนิดในแผ่นดินและมนุษย์        	</a:t>
            </a:r>
            <a:b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ง.ปลาในน้ำและนกในอากาศ   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109360" y="4042084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3" name="Picture 2" descr="https://f.ptcdn.info/887/013/000/1388308564-ot204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31" y="1945345"/>
            <a:ext cx="2275463" cy="3421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35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57116" y="251514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4.ระดับน้ำท่วมสูงแผ่นดินอยู่เป็นเวลากี่วัน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.7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24)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สี่สิบวัน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หนึ่งร้อยห้าสิบวัน	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หกร้อยหกสิบวัน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เจ็ดร้อยเจ็ดสิบเจ็ดวัน 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756632" y="2587493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41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1" y="472301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95" y="3094056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5.ในครั้งแรก โน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ได้ปล่อยสัตว์ชนิดใดออกไปเพื่อจะได้ทราบว่าน้ำลดลงแล้วหรือยัง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6-7)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นกพิราบ	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นกเหยี่ยว	  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นกกา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นกฮูก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 flipV="1">
            <a:off x="1509204" y="3968318"/>
            <a:ext cx="603681" cy="75433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72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2842" y="2973308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6.เมื่อโน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คอยอยู่อีกเจ็ดวัน จึงปล่อยนกพิราบบินออกไปจากเรืออีก  มันได้นำสิ่งใดกลับมาหาเขาด้วย                   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:10-11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ยอดต้นออ ที่มีใบสีเขียว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ใบอ่อนของต้นปาล์ม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ผลเล็กๆ ของต้นมะเดื่อ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คาบใบมะกอกเทศเขียวสดมาด้วย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71971" y="4872297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4578" name="Picture 2" descr="พระคัมภีร์เรื่อง โนอาห์ ปฐมกาล 6:9-8: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84" y="2601453"/>
            <a:ext cx="2539411" cy="190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พระคัมภีร์เรื่อง โนอาห์ ปฐมกาล 6:9-8: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02" y="3511623"/>
            <a:ext cx="2496227" cy="1872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5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76905" y="2705970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7.โน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รู้ได้อย่างไรว่าน้ำเริ่มแห้งจากแผ่นดินแล้ว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:11-14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ทูตสวรรค์มาบอกโน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ในฝัน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พระเจ้าทรงตรัสบอกกับโน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เอง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ให้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เปิดหลังคาเรือดู ก็เห็นว่าแผ่นดินนั้นแห้งสนิท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ปล่อยนกพิราบออกไป แล้วมันไม่กลับมาหาเขาอีกเลย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96035" y="4344869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1692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788555"/>
            <a:ext cx="8911687" cy="1280890"/>
          </a:xfrm>
        </p:spPr>
        <p:txBody>
          <a:bodyPr>
            <a:noAutofit/>
          </a:bodyPr>
          <a:lstStyle/>
          <a:p>
            <a:pPr marL="270510" indent="-270510">
              <a:spcAft>
                <a:spcPts val="0"/>
              </a:spcAft>
            </a:pPr>
            <a:r>
              <a:rPr lang="en-US" sz="4400" b="1" spc="-50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8.</a:t>
            </a:r>
            <a:r>
              <a:rPr lang="th-TH" sz="4400" b="1" spc="-50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โน</a:t>
            </a:r>
            <a:r>
              <a:rPr lang="th-TH" sz="4400" b="1" spc="-50" dirty="0" err="1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อาห์</a:t>
            </a:r>
            <a:r>
              <a:rPr lang="th-TH" sz="4400" b="1" spc="-50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สร้างแท่นบูชาสำหรับพระ</a:t>
            </a:r>
            <a:r>
              <a:rPr lang="th-TH" sz="4400" b="1" spc="-50" dirty="0" err="1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ยาห์เวห์</a:t>
            </a:r>
            <a:r>
              <a:rPr lang="th-TH" sz="4400" b="1" spc="-50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เขาเลือกสิ่งใดมาเผาเป็นเครื่องบูชาบนแท่น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นั้น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. 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20)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ก. แพะและแกะพันธุ์ดีอย่างละคู่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ข. ผลิตผลในปีแรกที่เก็บเกี่ยวได้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ค. สัตว์และนกที่ไม่มีมลทินแต่ละชนิด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ง.  นกพิราบและแพะอย่างละคู่ ทั้งเพศผู้และเพศเมีย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800704" y="3785399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64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7040" y="3429000"/>
            <a:ext cx="9157918" cy="128089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9.“สิ่งมีชีวิตที่เคลื่อนไหวทั้งหมดจะเป็นอาหารของท่าน ดังที่เราให้พืชเขียวเป็นอาหารแก่ท่านแล้ว แต่ท่านอย่ากิน...............................................นั้น คือชีวิต...” (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9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3-4) พระเจ้าสั่งไม่ให้โน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กินสิ่งใด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เลือดสัตว์ เพราะเลือดนั้นคือชีวิต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เนื้อที่มีเลือดติดอยู่เพราะเลือดนั้นคือชีวิต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หัวใจของสัตว์ที่มีเลือดเพราะเลือดคือชีวิต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ข้อต่อสะโพกของสัตว์ทุกชนิดที่มีเลือดติดอยู่เพราะเลือดคือชีวิต	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362983" y="3785399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0203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32526" y="3230683"/>
            <a:ext cx="9601531" cy="1280890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10.พระเจ้าตรัสว่า </a:t>
            </a:r>
            <a: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นี่คือ</a:t>
            </a:r>
            <a:r>
              <a:rPr lang="th-TH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เครื่องหมายแห่ง</a:t>
            </a:r>
            <a:r>
              <a:rPr lang="th-TH" b="1" u="sng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</a:t>
            </a:r>
            <a:r>
              <a:rPr lang="th-TH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ซึ่งเวลานี้เรากำลังทำระหว่างเรากับท่าน และกับบรรดาสิ่งมีชีวิตทั้งหลายที่อยู่กับท่านสืบไปทุกชั่วอายุ...” (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.9</a:t>
            </a:r>
            <a: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12-13) พระเจ้าทรงใช้สิ่งใดเป็นเครื่องหมายแห่ง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สัญญาที่กล่าวถึงนี้</a:t>
            </a:r>
            <a:b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น้ำ			</a:t>
            </a:r>
            <a:b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รุ้ง			</a:t>
            </a:r>
            <a:b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เมฆ			</a:t>
            </a:r>
            <a:b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ฝน</a:t>
            </a:r>
            <a:b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494038" y="4227527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9698" name="Picture 2" descr="https://www.goodsalt.com/view/noah-worships-GoodSalt-lfwas17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598" r="1672" b="41554"/>
          <a:stretch/>
        </p:blipFill>
        <p:spPr bwMode="auto">
          <a:xfrm>
            <a:off x="4452358" y="3684786"/>
            <a:ext cx="2871387" cy="2221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www.goodsalt.com/view/gods-promise-1-GoodSalt-lfwas10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1924" r="2542" b="39161"/>
          <a:stretch/>
        </p:blipFill>
        <p:spPr bwMode="auto">
          <a:xfrm>
            <a:off x="7462233" y="3739505"/>
            <a:ext cx="2707295" cy="2112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18811" y="2507531"/>
            <a:ext cx="9407951" cy="1659117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8811" y="3560975"/>
            <a:ext cx="10217560" cy="1280890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บทเรียนที่ 5 จากน้ำวินาศถึงอับราฮัม  </a:t>
            </a:r>
            <a:b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18-28 , 10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:1-32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และ11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1-32)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797713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73" y="541258"/>
            <a:ext cx="10553091" cy="5956308"/>
          </a:xfrm>
          <a:prstGeom prst="rect">
            <a:avLst/>
          </a:prstGeom>
        </p:spPr>
      </p:pic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3234489" y="2857499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234489" y="3014220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889992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815356" y="2788555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บุตรชาย  ทั้ง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คนของโน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มีใครบ้าง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9:18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ฮาม และ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ยาเฟท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			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ซัดรัค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เม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ซัค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อาเบเน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โก 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กาอิน อา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และเสท     			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อิสอัค   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โกบ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และเอเซา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688800" y="2788555"/>
            <a:ext cx="525137" cy="5199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7650" name="Picture 2" descr="SophiaMedia (Thailand): 16 พ.ค. 2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17106" r="53938" b="16915"/>
          <a:stretch/>
        </p:blipFill>
        <p:spPr bwMode="auto">
          <a:xfrm>
            <a:off x="7021693" y="2174574"/>
            <a:ext cx="2858383" cy="2715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7613316" y="5025706"/>
            <a:ext cx="1855424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เชม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ฮาม  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ยาเฟท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7605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783770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10915" y="2732149"/>
            <a:ext cx="8911687" cy="1280890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3.มนุษย์แตกต่างจากสิ่งสร้างอื่นๆ อย่างไร (เทียบ </a:t>
            </a:r>
            <a:r>
              <a:rPr lang="th-TH" sz="48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26-27)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มนุษย์มีอำนาจและเป็นนายปกครอง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พระเจ้าสร้างมนุษย์ให้เป็นชายและหญิง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ให้มนุษย์พูดได้ และเป็นผู้ตั้งชื่อสิ่งสร้างต่างๆ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พระเจ้าทรงสร้างมนุษย์ขึ้นตามภาพลักษณ์ของพระองค์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712736" y="4493192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3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63009" y="2993495"/>
            <a:ext cx="8933328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โน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เป็นกสิกร และเป็นคนแรกที่ปลูกสวน...........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9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กล้วย			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 ผักสีเขียว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องุ่น				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มันฝรั่ง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742429" y="4014402"/>
            <a:ext cx="525137" cy="5199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0898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มุมมน 10"/>
          <p:cNvSpPr/>
          <p:nvPr/>
        </p:nvSpPr>
        <p:spPr>
          <a:xfrm>
            <a:off x="2272544" y="1167535"/>
            <a:ext cx="7840602" cy="2179177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99" y="340255"/>
            <a:ext cx="10553091" cy="601291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8738" y="2172598"/>
            <a:ext cx="8911687" cy="128089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</a:t>
            </a: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คูช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อียิปต์ </a:t>
            </a: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พูต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และคานาอัน	     </a:t>
            </a:r>
            <a:b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ข.อัชเคนัส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รี</a:t>
            </a: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ฟาท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และโทการมาห์</a:t>
            </a:r>
            <a:br>
              <a:rPr lang="en-US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ค.เอลี</a:t>
            </a: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ชาห์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ทารชิช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คิทธิม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โรดา</a:t>
            </a: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นิม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b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ง.โก</a:t>
            </a: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เมอร์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มาโกก มาดาย ยาวาน ทูบัล </a:t>
            </a:r>
            <a:r>
              <a:rPr lang="th-TH" sz="40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เมเชคและทิราส</a:t>
            </a:r>
            <a:br>
              <a:rPr lang="en-US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504659" y="3427456"/>
            <a:ext cx="351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ง</a:t>
            </a:r>
            <a:endParaRPr lang="th-TH" sz="4000" b="1" dirty="0">
              <a:solidFill>
                <a:srgbClr val="C0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504659" y="4055405"/>
            <a:ext cx="39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cs typeface="Angsana New" panose="02020603050405020304" pitchFamily="18" charset="-34"/>
              </a:rPr>
              <a:t>ข</a:t>
            </a:r>
            <a:endParaRPr lang="th-TH" sz="4000" b="1" dirty="0">
              <a:solidFill>
                <a:srgbClr val="C0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520689" y="4657764"/>
            <a:ext cx="391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530307" y="5231279"/>
            <a:ext cx="38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802525" y="3426658"/>
            <a:ext cx="77026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Angsana New" panose="02020603050405020304" pitchFamily="18" charset="-34"/>
                <a:cs typeface="+mj-cs"/>
              </a:rPr>
              <a:t>3. ข้อใดเป็นบุตรของ</a:t>
            </a:r>
            <a:r>
              <a:rPr lang="th-TH" sz="4000" b="1" dirty="0" err="1">
                <a:latin typeface="Angsana New" panose="02020603050405020304" pitchFamily="18" charset="-34"/>
                <a:cs typeface="+mj-cs"/>
              </a:rPr>
              <a:t>ยาเฟท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 ทั้งหมด (</a:t>
            </a:r>
            <a:r>
              <a:rPr lang="th-TH" sz="4000" b="1" dirty="0" err="1">
                <a:latin typeface="Angsana New" panose="02020603050405020304" pitchFamily="18" charset="-34"/>
                <a:cs typeface="+mj-cs"/>
              </a:rPr>
              <a:t>ปฐก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 10</a:t>
            </a:r>
            <a:r>
              <a:rPr lang="en-US" sz="4000" b="1" dirty="0">
                <a:latin typeface="Angsana New" panose="02020603050405020304" pitchFamily="18" charset="-34"/>
                <a:cs typeface="+mj-cs"/>
              </a:rPr>
              <a:t>: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2)   </a:t>
            </a:r>
            <a:br>
              <a:rPr lang="en-US" sz="4000" b="1" dirty="0">
                <a:latin typeface="Angsana New" panose="02020603050405020304" pitchFamily="18" charset="-34"/>
                <a:cs typeface="+mj-cs"/>
              </a:rPr>
            </a:br>
            <a:r>
              <a:rPr lang="th-TH" sz="4000" b="1" dirty="0">
                <a:latin typeface="Angsana New" panose="02020603050405020304" pitchFamily="18" charset="-34"/>
                <a:cs typeface="+mj-cs"/>
              </a:rPr>
              <a:t>4. ข้อใดเป็นบุตรของโก</a:t>
            </a:r>
            <a:r>
              <a:rPr lang="th-TH" sz="4000" b="1" dirty="0" err="1">
                <a:latin typeface="Angsana New" panose="02020603050405020304" pitchFamily="18" charset="-34"/>
                <a:cs typeface="+mj-cs"/>
              </a:rPr>
              <a:t>เมอร์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ทั้งหมด (</a:t>
            </a:r>
            <a:r>
              <a:rPr lang="th-TH" sz="4000" b="1" dirty="0" err="1">
                <a:latin typeface="Angsana New" panose="02020603050405020304" pitchFamily="18" charset="-34"/>
                <a:cs typeface="+mj-cs"/>
              </a:rPr>
              <a:t>ปฐก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 10</a:t>
            </a:r>
            <a:r>
              <a:rPr lang="en-US" sz="4000" b="1" dirty="0">
                <a:latin typeface="Angsana New" panose="02020603050405020304" pitchFamily="18" charset="-34"/>
                <a:cs typeface="+mj-cs"/>
              </a:rPr>
              <a:t>: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3)  </a:t>
            </a:r>
            <a:br>
              <a:rPr lang="en-US" sz="4000" b="1" dirty="0">
                <a:latin typeface="Angsana New" panose="02020603050405020304" pitchFamily="18" charset="-34"/>
                <a:cs typeface="+mj-cs"/>
              </a:rPr>
            </a:br>
            <a:r>
              <a:rPr lang="th-TH" sz="4000" b="1" dirty="0">
                <a:latin typeface="Angsana New" panose="02020603050405020304" pitchFamily="18" charset="-34"/>
                <a:cs typeface="+mj-cs"/>
              </a:rPr>
              <a:t>5. ข้อใดเป็นบุตรของยาวานทั้งหมด (</a:t>
            </a:r>
            <a:r>
              <a:rPr lang="th-TH" sz="4000" b="1" dirty="0" err="1">
                <a:latin typeface="Angsana New" panose="02020603050405020304" pitchFamily="18" charset="-34"/>
                <a:cs typeface="+mj-cs"/>
              </a:rPr>
              <a:t>ปฐก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 10</a:t>
            </a:r>
            <a:r>
              <a:rPr lang="en-US" sz="4000" b="1" dirty="0">
                <a:latin typeface="Angsana New" panose="02020603050405020304" pitchFamily="18" charset="-34"/>
                <a:cs typeface="+mj-cs"/>
              </a:rPr>
              <a:t>: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4)  </a:t>
            </a:r>
            <a:br>
              <a:rPr lang="en-US" sz="4000" b="1" dirty="0">
                <a:latin typeface="Angsana New" panose="02020603050405020304" pitchFamily="18" charset="-34"/>
                <a:cs typeface="+mj-cs"/>
              </a:rPr>
            </a:br>
            <a:r>
              <a:rPr lang="th-TH" sz="4000" b="1" dirty="0">
                <a:latin typeface="Angsana New" panose="02020603050405020304" pitchFamily="18" charset="-34"/>
                <a:cs typeface="+mj-cs"/>
              </a:rPr>
              <a:t>6. ข้อใดเป็นบุตรของคามทั้งหมด (</a:t>
            </a:r>
            <a:r>
              <a:rPr lang="th-TH" sz="4000" b="1" dirty="0" err="1">
                <a:latin typeface="Angsana New" panose="02020603050405020304" pitchFamily="18" charset="-34"/>
                <a:cs typeface="+mj-cs"/>
              </a:rPr>
              <a:t>ปฐก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 10</a:t>
            </a:r>
            <a:r>
              <a:rPr lang="en-US" sz="4000" b="1" dirty="0">
                <a:latin typeface="Angsana New" panose="02020603050405020304" pitchFamily="18" charset="-34"/>
                <a:cs typeface="+mj-cs"/>
              </a:rPr>
              <a:t>: 6</a:t>
            </a:r>
            <a:r>
              <a:rPr lang="th-TH" sz="4000" b="1" dirty="0">
                <a:latin typeface="Angsana New" panose="02020603050405020304" pitchFamily="18" charset="-34"/>
                <a:cs typeface="+mj-cs"/>
              </a:rPr>
              <a:t>) </a:t>
            </a:r>
            <a:br>
              <a:rPr lang="th-TH" sz="4000" b="1" dirty="0">
                <a:solidFill>
                  <a:srgbClr val="C00000"/>
                </a:solidFill>
                <a:cs typeface="+mj-cs"/>
              </a:rPr>
            </a:br>
            <a:br>
              <a:rPr lang="en-US" sz="4000" b="1" dirty="0">
                <a:latin typeface="Angsana New" panose="02020603050405020304" pitchFamily="18" charset="-34"/>
                <a:cs typeface="+mj-cs"/>
              </a:rPr>
            </a:br>
            <a:endParaRPr lang="th-TH" sz="4000" dirty="0">
              <a:cs typeface="+mj-cs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671844" y="460310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จงใช้คำตอบต่อไปนี้ตอบข้อ 3 - </a:t>
            </a:r>
            <a:r>
              <a:rPr lang="en-US" sz="40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br>
              <a:rPr lang="en-US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548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3150" y="3013590"/>
            <a:ext cx="9583033" cy="128089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7 .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นิมโ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รด ซึ่งเป็นผู้มีอำนาจปกครองแผ่นดินคนแรก เขายังเป็นนายพรานผู้ยิ่งใหญ่เฉพาะพระพักตร์พระยา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จนมีคำพูดว่า 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เป็นพรานเก่งกาจเหมือนนิ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มโรด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เฉพาะพระพักตร์ 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10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8-9) นิ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มโรด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เป็นบุตรของใคร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คูช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ข.สับเทคา      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ราอามาห์ 	 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เดดาน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366761" y="3429000"/>
            <a:ext cx="525137" cy="5199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08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97121" y="286491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8.เอลาม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อัสชูร์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อารปัค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ชาด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ลูด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อารัม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บุคคลเหล่านี้เป็นบุตรของใคร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10 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:22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ยาเฟท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	  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เชม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ฮาม และ             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อียิปต์ </a:t>
            </a:r>
            <a:br>
              <a:rPr lang="en-US" dirty="0"/>
            </a:br>
            <a:endParaRPr lang="th-TH" dirty="0"/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806861" y="3245381"/>
            <a:ext cx="525137" cy="5199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8674" name="Picture 2" descr="Shem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624504"/>
            <a:ext cx="2393063" cy="23386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562868" y="4991002"/>
            <a:ext cx="564183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เชม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4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8735" y="2788555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จึงทรงกระทำให้เขากระจัดกระจายจากที่นั่นไปทั่วแผ่นดิน เขาจึงเลิกสร้างเมือง </a:t>
            </a:r>
            <a:r>
              <a:rPr lang="th-TH" sz="4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เพราะฉะนั้น เมืองนี้จึงมีชื่อว่า ...................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11:8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-9)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เชเคม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	  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ข.หอทศพล     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สิโล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อัม 	   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บา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เบล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678348" y="4718334"/>
            <a:ext cx="525137" cy="5199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3074" name="Picture 2" descr="Pieter Bruegel the Elder - The Tower of Babel (Vienna) - Google Art Project - edi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61" y="3177986"/>
            <a:ext cx="2791684" cy="2043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หอบาเบล เมื่อมนุษย์ขึ้นไปเกือบถึงสวรรค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34" y="3177986"/>
            <a:ext cx="3447341" cy="2060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819384" y="5475426"/>
            <a:ext cx="837648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เบล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1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59406" y="3226038"/>
            <a:ext cx="5388559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 ลำดับวงศ์ตระกูลของเท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มีบุตรชื่อ...................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โฮร์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และฮาราน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11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27)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คำตอบในช่องว่างคือข้อใด 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โลท    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เลก           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ค.อับราม 	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ง.เรอูล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br>
              <a:rPr lang="en-US" dirty="0"/>
            </a:br>
            <a:endParaRPr lang="th-TH" dirty="0"/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78596" y="4579819"/>
            <a:ext cx="455076" cy="43173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4098" name="Picture 2" descr="ความเชื่อของอับราฮั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65" y="1009221"/>
            <a:ext cx="2943059" cy="42930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186711" y="5302230"/>
            <a:ext cx="863286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อับราม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73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02735" y="1945105"/>
            <a:ext cx="9186528" cy="2675021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63009" y="664215"/>
            <a:ext cx="8911687" cy="1280890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59049" y="2220786"/>
            <a:ext cx="97134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บทเรียนที่ 6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พระเจ้าทรงเรียกอับราม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 12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1-13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:18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 </a:t>
            </a:r>
          </a:p>
          <a:p>
            <a:pPr>
              <a:spcAft>
                <a:spcPts val="0"/>
              </a:spcAft>
            </a:pP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การ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เกิด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ของ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อิช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มา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เอล</a:t>
            </a:r>
            <a:r>
              <a:rPr lang="th-TH" sz="4400" b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16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1-16) และการ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เข้า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สุหนัต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เป็น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เครื่อง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หมาย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แห่ง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พันธ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​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สัญญา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 17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1-27)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8957273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234489" y="2857499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311492" y="3033470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8874008"/>
      </p:ext>
    </p:extLst>
  </p:cSld>
  <p:clrMapOvr>
    <a:masterClrMapping/>
  </p:clrMapOvr>
  <p:transition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2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245683" y="612844"/>
            <a:ext cx="97006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thaiDist">
              <a:spcAft>
                <a:spcPts val="0"/>
              </a:spcAft>
              <a:buAutoNum type="arabicPeriod"/>
            </a:pP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พระ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 err="1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ยาห์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 err="1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เวห์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ตรัส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แก่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อับ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ราม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ว่า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“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จง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ออก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จาก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แผ่น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ดิน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ท่าน จาก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ญาติพี่น้อง จาก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บ้าน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ของ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บิดา ไป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ยัง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แผ่น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ดิน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เรา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ชี้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ให้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ท่าน เรา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ทำ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ให้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ท่าน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ชาติ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ใหญ่ จะ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อวย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พร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ท่าน จะ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ทำ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ให้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ท่าน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มี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ชื่อเสียง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เลื่องลือ ท่าน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นำ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พระ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พร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มา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ให้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ผู้อื่น เรา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อวย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พร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ผู้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อวย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พร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ท่าน เรา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จะ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สาปแช่ง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ผู้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ที่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สาปแช่ง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ท่าน บรรดา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เผ่าพันธุ์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ทั้งสิ้น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ทั่ว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แผ่น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ดิน จะ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ได้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รับ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พร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เพราะ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ท่าน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”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อับรามตอบรับอย่างไร (</a:t>
            </a:r>
            <a:r>
              <a:rPr lang="th-TH" sz="3600" b="1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ปฐก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.12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1-4 )</a:t>
            </a:r>
            <a:endParaRPr lang="en-US" sz="3600" b="1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    ก. ให้พระเจ้าทรงทำ</a:t>
            </a:r>
            <a:r>
              <a:rPr lang="th-TH" sz="3600" b="1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พันธ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สัญญา	</a:t>
            </a:r>
            <a:endParaRPr lang="en-US" sz="3600" b="1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    ข. ขอเครื่องหมายอัศจรรย์ให้แน่ใจ</a:t>
            </a:r>
            <a:endParaRPr lang="en-US" sz="3600" b="1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    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ค. ออกเดินทางตามที่พระเจ้าได้ตรัส	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70510" indent="-270510" algn="thaiDist">
              <a:spcAft>
                <a:spcPts val="0"/>
              </a:spcAft>
            </a:pP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    ง. ต่อรองขอพาครอบครัวและทาสไปด้วย</a:t>
            </a:r>
            <a:endParaRPr lang="en-US" sz="3600" b="1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720542" y="5098737"/>
            <a:ext cx="455076" cy="43173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18436" name="Picture 4" descr="Who were the Sons of Abraham? Ishmael and Isaac in the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6" y="3749889"/>
            <a:ext cx="3566672" cy="1890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25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9092" y="3097000"/>
            <a:ext cx="6444748" cy="128089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2.อับ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ราม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อายุ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เจ็ดสิบ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ห้า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ออก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ราน </a:t>
            </a:r>
            <a:r>
              <a:rPr lang="en-US" sz="40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ราม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 ภรรยา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โลทบุตร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น้อง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ชาย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ทรัพย์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สมบัติ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สะสม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ไว้ รวม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ทั้ง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บรรดา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ผู้คน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เมือง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ราน ออก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เดินทาง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ยัง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แผ่น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ดิน........................ (</a:t>
            </a:r>
            <a:r>
              <a:rPr lang="th-TH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12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4-5)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ยูดา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	</a:t>
            </a:r>
            <a:b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คา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อัน  </a:t>
            </a:r>
            <a:b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</a:t>
            </a:r>
            <a:r>
              <a:rPr lang="th-TH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สะมาเรีย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	</a:t>
            </a:r>
            <a:b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เมโส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โปเตเมีย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419092" y="4618062"/>
            <a:ext cx="440585" cy="4255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5122" name="Picture 2" descr="https://upload.wikimedia.org/wikipedia/commons/thumb/3/35/CanaanMap.jpg/200px-Canaan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27" y="1036362"/>
            <a:ext cx="2611559" cy="4256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861823" y="5424990"/>
            <a:ext cx="1027365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คานาอัน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59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7417" y="3024648"/>
            <a:ext cx="10008149" cy="1280890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4.พระเจ้าทรงอวยพรวันที่เจ็ดและทรงทำให้วันนั้นเป็นวันศักดิ์สิทธิ์เพราะเหตุใด (</a:t>
            </a:r>
            <a:r>
              <a:rPr lang="th-TH" sz="48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</a:t>
            </a:r>
            <a: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1-3)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เป็นวันที่ต้องถวายของ</a:t>
            </a:r>
            <a:r>
              <a:rPr lang="th-TH" sz="48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สักการะบูชา</a:t>
            </a: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ทรงต้องการให้มนุษย์ได้หยุดพักบ้าง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ทรงพักจากงานทั้งปวงที่ทรงกระทำในการเนรมิตสร้าง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เป็นวันแห่งการเฉลิมฉลองความสำเร็จในการเนรมิตสร้าง</a:t>
            </a:r>
            <a:b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948637" y="4021492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6" name="Picture 16" descr="ศาสนาคริสต์ภาพ PNG เวกเตอร์และไฟล์ PSD | ดาวน์โหลดฟรีบน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100000" l="10000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93" y="1751596"/>
            <a:ext cx="2269896" cy="22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26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28591" y="2788555"/>
            <a:ext cx="9955880" cy="1280890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เมื่อเกิด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ขาดแคลน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อาหาร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ขึ้น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แผ่น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ดิน อับ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อียิปต์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อาศัย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ที่นั่น เพราะ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ขาดแคลน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อาหาร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แผ่น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ดิน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รุนแรง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มาก ขณะที่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กำลังจะ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 อียิปต์ เขา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บอก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ภรรยา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ฟัง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ฉัน ฉัน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รู้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เธอ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สวย เมื่อ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ชาว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อียิปต์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เห็น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เธอ เขา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คิด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นี้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ภรรยา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ฆ่า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ฉัน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ไว้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ชีวิต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เธอ ดังนั้น จง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บอกว่า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........................................................ เพื่อ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ฉัน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ดี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เห็นแก่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เธอ และ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ไว้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ชีวิต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ฉัน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เห็นแก่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เธอ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.12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10-13)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ก. เธอ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น้องสาว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ฉัน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ข.  เธอเป็นเป็นหลานสาวของฉัน 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ค. เธอเป็นภรรยาของโลทหลานชาย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ง.เธอเป็นหญิงคนหนึ่งที่ติดตามมา </a:t>
            </a: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2063183" y="4249741"/>
            <a:ext cx="455076" cy="43173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19458" name="Picture 2" descr="อับรามในอียิปต์&#10;อับรามให้นางซารายภรรยา&#10;โกหกต่อคนในอียิปต์ว่า นาง&#10;คือน้องสาวเพราะกลัว&#10;อันตรายจะเกิดต่อตนเอง&#10;จนฟาโรห์ได้นาตั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20879" r="3993" b="11395"/>
          <a:stretch/>
        </p:blipFill>
        <p:spPr bwMode="auto">
          <a:xfrm>
            <a:off x="7127193" y="3708875"/>
            <a:ext cx="2452643" cy="2315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51203" y="2973221"/>
            <a:ext cx="9589746" cy="1280890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4.อับรามได้ขานพระนามพระ</a:t>
            </a:r>
            <a:r>
              <a:rPr lang="th-TH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ที่ใด (</a:t>
            </a:r>
            <a:r>
              <a:rPr lang="th-TH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.12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8,13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3-4) 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ก.ระหว่างทางที่จะเดินทางไปในประเทศอียิปต์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ข.ในนิมิตที่ตนได้พบพระ</a:t>
            </a:r>
            <a:r>
              <a:rPr lang="th-TH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ที่ใต้ต้นโอ๊กของ</a:t>
            </a:r>
            <a:r>
              <a:rPr lang="th-TH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โมเรห์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ที่</a:t>
            </a:r>
            <a:r>
              <a:rPr lang="th-TH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เชเคม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ค.ที่ดินแดนฮารานบ้านเกิดของตนที่พระยา</a:t>
            </a:r>
            <a:r>
              <a:rPr lang="th-TH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เวห์ท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รงทำ</a:t>
            </a:r>
            <a:r>
              <a:rPr lang="th-TH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สัญญาไว้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ที่เขาเคยตั้งกระโจมระหว่างเบธ</a:t>
            </a:r>
            <a:r>
              <a:rPr lang="th-TH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เอลกับอัย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เป็นที่ซึ่ง...ได้สร้างพระแท่นบูชา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300478" y="4254111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0543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793602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เพราะเหตุใดโลทจึงต้องแยกทางกับอับราม 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.13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5-8)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เกิดการกันดารอาหาร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พระเจ้าสั่งให้ไปคนละทิศ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นางซารายเกิดไม่พอใจโลท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คน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เลี้ยง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สัตว์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ราม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เลี้ยง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สัตว์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โลท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วิวาท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55462" y="3818720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1026" name="Picture 2" descr="อับราม(อับราฮัม)แยกทางกับโลท(ลูฏ)(ตามพระคัมภีร์เดิมของชาวคริสต์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86" y="2510816"/>
            <a:ext cx="3668056" cy="2189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64942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 โลทอาศัยอยู่ท่ามกลางหัวเมืองในลุ่มแม่น้ำจอร์แดน และตั้งกระโจมอยู่ใกล้ชานเมืองใด (</a:t>
            </a:r>
            <a:r>
              <a:rPr lang="th-TH" sz="4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13</a:t>
            </a:r>
            <a: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12-13)</a:t>
            </a:r>
            <a:br>
              <a:rPr lang="en-US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อูร์</a:t>
            </a: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ฮาราน		</a:t>
            </a:r>
            <a:b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โสดม		</a:t>
            </a:r>
            <a:b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sz="4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โศอาร์</a:t>
            </a:r>
            <a:br>
              <a:rPr lang="en-US" dirty="0"/>
            </a:br>
            <a:endParaRPr lang="th-TH" dirty="0"/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69667" y="3690385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8802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1366" y="2816792"/>
            <a:ext cx="8909265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 อับ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ราม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ย้าย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โจม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อาศัย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หมู่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โอ๊ก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มัมเร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ที่................... แล้ว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แท่น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บูชา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ถวาย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แด่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เวห์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ที่นั่น 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13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:18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เฮ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โบ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รน	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อูร์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ฮาราน		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โสดม		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31238" y="2949141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4098" name="Picture 2" descr="หลุมฝังศพของยาโคบอยู่ที่ เมืองเฮโบรนหรือเมืองเชเคมกันแน่? 2/19 -  สมาคมพระคริสตธรรมไท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65" y="2704180"/>
            <a:ext cx="3939514" cy="2307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041704" y="5124016"/>
            <a:ext cx="965835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เฮโบรน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693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5706" y="2678028"/>
            <a:ext cx="10585665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 เพราะเหตุใดนางซารายถึงข่มเหงนางฮา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จนนางต้องหนีไป 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.16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4-6)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นางซารายอิจฉาที่นางฮา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สวย	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อับรามนอกใจ จนทำให้นางฮา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เหยียดหยามนางซาราย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อับรามเอาใจนางฮา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มากกว่า เขาก็ดูหมิ่นเหยียดหยาม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นางซาราย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นางฮา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รู้ว่าเขาตั้งครรภ์แล้ว เขาก็ดูหมิ่นเหยียดหยาม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นางซาราย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349045" y="4603019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6215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11800" y="2788555"/>
            <a:ext cx="9326359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9.“นี่แน่ะ ท่านตั้งครรภ์แล้วจะคลอดบุตรชาย และจะตั้งชื่อเขา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ว่าอิ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ทรงสดับฟังเสียงร้องทุกข์ของท่าน...” เป็นถ้อยคำที่ทูตสวรรค์พูดกับใคร 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.16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:7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-12)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โลท		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อับราม		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นางซาราย		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นางฮา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23569" y="4758440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5122" name="Picture 2" descr="Navez Agar et Ismaë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79" y="2847920"/>
            <a:ext cx="1961439" cy="2965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237799" y="4069445"/>
            <a:ext cx="3700360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นางฮา</a:t>
            </a:r>
            <a:r>
              <a:rPr lang="th-TH" sz="2800" b="1" dirty="0" err="1">
                <a:solidFill>
                  <a:schemeClr val="accent1">
                    <a:lumMod val="50000"/>
                  </a:schemeClr>
                </a:solidFill>
                <a:cs typeface="+mj-cs"/>
              </a:rPr>
              <a:t>การ์และอิ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ชมา</a:t>
            </a:r>
            <a:r>
              <a:rPr lang="th-TH" sz="2800" b="1" dirty="0" err="1">
                <a:solidFill>
                  <a:schemeClr val="accent1">
                    <a:lumMod val="50000"/>
                  </a:schemeClr>
                </a:solidFill>
                <a:cs typeface="+mj-cs"/>
              </a:rPr>
              <a:t>เอล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 บุตรของเธอ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93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06" y="450846"/>
            <a:ext cx="10559187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1010" y="2465642"/>
            <a:ext cx="9791581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บ่อน้ำที่อยู่ระหว่างคาเดช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และเบเรด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ที่ชื่อว่า “บ่อ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ลาไฮ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โรอี” แปลว่าอะไร 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.16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14)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องค์พระผู้เป็นเจ้าของข้าพเจ้า	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พระยา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เวห์ท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รงเลียวมองข้าพเจ้า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พระผู้ทรงพระชนม์ทรงเห็นข้าพเจ้า	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ข้าแต่พระ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ผู้ทรงสรรพานุภาพ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411010" y="3794040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9108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25324" y="2840856"/>
            <a:ext cx="8941349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11. พระเจ้าตรัสว่ากับเขาว่า...ท่าน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ชื่อ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ราม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อีก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 ท่าน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ชื่อ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ใหม่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ว่า..................(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17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5)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คำตอบในช่องว่างคือข้อใด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ก.อับรา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ข.โลท       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ค.ยา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อาดัม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499681" y="2949141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606989" y="5065441"/>
            <a:ext cx="1059709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อับรา</a:t>
            </a:r>
            <a:r>
              <a:rPr lang="th-TH" sz="28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ฮัม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6150" name="Picture 6" descr="อับราฮัม&#10;บิดาแห่ง&#10;ความเชื่อ&#10;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5"/>
          <a:stretch/>
        </p:blipFill>
        <p:spPr bwMode="auto">
          <a:xfrm>
            <a:off x="6954814" y="2618930"/>
            <a:ext cx="2364061" cy="238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44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62482" y="2859376"/>
            <a:ext cx="892530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12. พระเจ้า  ได้ทรงสั่งให้กระทำพิธีเข้าสุหนัต  เพื่อเป็นเครื่องรับรอง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สัญญาระหว่างพระองค์กับใคร 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17:9-10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ก.ยา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ข.โลท       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ค.อับรา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อาดัม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41902" y="4140266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0732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1195" y="3124211"/>
            <a:ext cx="9366464" cy="128089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พระ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พระเจ้าทรงปลูกสวนขึ้นทางทิศตะวันออกในแคว้น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เอเดน และทรงนำมนุษย์ที่ทรงปั้นมาไว้ที่นั่น </a:t>
            </a:r>
            <a:r>
              <a:rPr lang="th-TH" sz="40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พระเจ้าทรงบันดาลให้ต้นไม้ทุกชนิดงอกขึ้นจากดิน ต้นไม้เหล่านี้งดงามชวนมองและมีผลน่ากิน มีต้นไม้แห่งชีวิตต้นหนึ่ง อยู่ที่กลางสวน และมีต้นไม้ ............................... (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2: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8-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คำตอบในช่องว่างคือข้อใด 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ก.แห่งชีวิต        			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แห่งความรู้ดีรู้ชั่ว        	 	 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ค.แห่งความไม่รู้ตาย            	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 . แห่งความหวัง 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282861" y="4284558"/>
            <a:ext cx="584234" cy="56809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3076" name="Picture 4" descr="ต้นไม้แห่งการรู้ดีรู้ชั่ว เป็นอย่างไร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23207" r="9651"/>
          <a:stretch/>
        </p:blipFill>
        <p:spPr bwMode="auto">
          <a:xfrm>
            <a:off x="5771328" y="4068412"/>
            <a:ext cx="3398142" cy="1751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28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12" y="460894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4928" y="2874854"/>
            <a:ext cx="9631159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13.</a:t>
            </a:r>
            <a:r>
              <a:rPr lang="th-TH" sz="4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ตรัส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กับ...........................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 ภรรยา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นั้น ท่าน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เรียก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อีกแต่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เรียก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15)  คำตอบในช่องว่างคือข้อใด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อาดัม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ข.โลท       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ค.ยา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ง.อับรา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240451" y="4806613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7172" name="Picture 4" descr="บทที่ 9: อับราฮัมถวายอิสอั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59" y="3007353"/>
            <a:ext cx="3239053" cy="2487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8381634" y="3943150"/>
            <a:ext cx="2138240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นางซารา</a:t>
            </a:r>
            <a:r>
              <a:rPr lang="th-TH" sz="28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ห์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 อับราฮัม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6238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9660" y="2665467"/>
            <a:ext cx="9671264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14.  พระเจ้าตรัสกับใคร เพื่อให้เขาตั้งชื่อบุตรชายว่า “อิสอัค”    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18-19)   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ฮา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	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ข.โลท       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อับรา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อาดัม</a:t>
            </a:r>
            <a:b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471475" y="3706427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8194" name="Picture 2" descr="อิสอัค - วิกิพีเดี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37" y="2054803"/>
            <a:ext cx="2584712" cy="2952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338904" y="3429000"/>
            <a:ext cx="836255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อิสอัค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43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923155"/>
            <a:ext cx="8911687" cy="128089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15. สำหรับ...............................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นั้น เรา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ฟัง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 เรา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อวย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 จะ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หลาน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มาก เรา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ทวี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ยิ่งๆ ขึ้น เขา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บิดา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เจ้าชาย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สิบ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สอง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 เรา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ชาติ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ใหญ่ (</a:t>
            </a:r>
            <a:r>
              <a:rPr lang="th-TH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17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20)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คำตอบในช่องว่างคือข้อใด 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อับรา</a:t>
            </a:r>
            <a:r>
              <a:rPr lang="th-TH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</a:t>
            </a:r>
            <a:b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อิสอัค 		    </a:t>
            </a:r>
            <a:b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ยา</a:t>
            </a:r>
            <a:r>
              <a:rPr lang="th-TH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</a:t>
            </a:r>
            <a:b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อิช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05587" y="5196049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0269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37112" y="2622551"/>
            <a:ext cx="9735433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16. อับ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เข้าพิธีสุหนัตในวันเดียวกันกับใคร (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17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:26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อับรา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อิช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  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ยา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	</a:t>
            </a:r>
            <a:b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อิสอัค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77067" y="2949141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8244901" y="3579752"/>
            <a:ext cx="2309985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อับ</a:t>
            </a:r>
            <a:r>
              <a:rPr lang="th-TH" sz="28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ราฮัม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เข้าพิธีสุหนัต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9220" name="Picture 4" descr="75 ปี&#10;175 ปี&#10;มรณกรรมของอับราฮัม&#10;12 พระเจ ้าทรงเรียกอับราม ให ้ออกเดินทางไปยังดินแดนที่พระองค์จะทรงบอกให ้รู้&#10;Timeline of A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39871" r="66151" b="22141"/>
          <a:stretch/>
        </p:blipFill>
        <p:spPr bwMode="auto">
          <a:xfrm>
            <a:off x="4503589" y="2425148"/>
            <a:ext cx="3509560" cy="246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87483" y="2617694"/>
            <a:ext cx="10073324" cy="1384419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99" y="455607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87483" y="3309904"/>
            <a:ext cx="10216695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บทเรียนที่ 7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อับ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อ้อนวอนเพื่อ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เมืองโส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18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1-19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:29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5610996"/>
      </p:ext>
    </p:extLst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028501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329730" y="897954"/>
            <a:ext cx="103062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1.ทูตสวรรค์ของพระเจ้าได้สำแดงตนแก่อับ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ที่........................ ขณะนั้นเป็นเวลาแดดร้อนจัดอับ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กำลังนั่งอยู่ที่ประตูกระโจม (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.18</a:t>
            </a:r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1)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ก. หมู่ต้น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โอ๊คของมัมเร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ข.บริเวณระเบียงบ้านของอับรา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ค. หมู่ต้น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โอ๊ค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ของ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เชเคม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	</a:t>
            </a:r>
            <a:b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ง. หมู่ต้นอินทผลัม 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ของมัมเร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dirty="0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238689" y="3028954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741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753864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พูดว่า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เจ้านายของข้าพเจ้า ถ้าท่านโปรดปรานข้าพเจ้า โปรดอย่าผ่านผู้รับใช้ของท่านไปเลย” คำที่ขีดเส้นใต้หมายถึงใคร และกล่าวกับผู้ใด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:1-5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โลท – อับรา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อับรา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– ชายสามคน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ทูตสวรรค์ – นางซา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อับรา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–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กษัตริย์ฟาโรห์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43490" y="3429000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11266" name="Picture 2" descr="อับราฮัมในเต็นท์กับผู้ชายสามคนไม่มีพื้นหลังขาวด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5" b="99365" l="238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4" t="27934" r="30235" b="13169"/>
          <a:stretch/>
        </p:blipFill>
        <p:spPr bwMode="auto">
          <a:xfrm>
            <a:off x="6939185" y="3126139"/>
            <a:ext cx="2812778" cy="1624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152540" y="4941138"/>
            <a:ext cx="2386068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อับรา</a:t>
            </a:r>
            <a:r>
              <a:rPr lang="th-TH" sz="28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– ชายสามคน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0098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6585" y="3118041"/>
            <a:ext cx="9935960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เมื่อชายสามคน 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ถาม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ภรรยา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ที่ไหน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ตอบ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กระโจม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คน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พูด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กลับ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อีก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แน่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นอน นาง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ภรรยา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บุตร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ชาย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​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เมื่อนางซา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ได้ยินดังนี้ นางมีปฏิกิริยาอย่างไรบ้าง 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9-12)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กลัว และคิดว่าขอให้สิ่งนี้เกิดขึ้นจริง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หัวเราะ และคิดว่าพวกเขาโกหกแน่ๆ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กลัว และคิดในใจว่าจะเป็นไปได้อย่างไร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หัวเราะอยู่ในใจ และคิดว่าตนแก่เกินจะมีบุตร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347017" y="5602919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0482" name="Picture 2" descr="ปฐมกาล 18 : 9-14&#10;เขาทั้งสามถามท่านว่า “ซาราห์ภรรยาของ&#10;เจ้าอยู่ที่ไหน” ท่านตอบว่า “นางอยู่ที่ในเต็นท์” เขา&#10;ว่า “ปีหน้าเราจะ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20878" r="54197" b="33887"/>
          <a:stretch/>
        </p:blipFill>
        <p:spPr bwMode="auto">
          <a:xfrm>
            <a:off x="8007409" y="3429000"/>
            <a:ext cx="2589376" cy="1621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43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88459" y="2907503"/>
            <a:ext cx="9984086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ทรงพระดำริว่า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ควรหรือที่เราจะปิดบังไม่ให้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รู้ถึงสิ่งที่เราจะกระทำ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.” สิ่งที่พระยา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เวห์ท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รงกระทำ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คือสิ่งใด (เทียบ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6-22)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ลงโทษครอบครัวของโลท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ให้นางซา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มีบุตรชาย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ทำลายเมืองโสดมและโก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ให้แผ่นดินคานาอันแก่อับรา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317820" y="4265733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12292" name="Picture 4" descr="การทำลายล้างเมืองโสโดมของพระเจ้า |  ข่าวประเสริฐแห่งการเคลื่อนลงสถิตของราชอาณาจัก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31" y="2325672"/>
            <a:ext cx="3077836" cy="1731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ความเสื่อมทรามของเมืองโสโดม: เป็นที่กราดเกรี้ยวสำหรับมนุษย์  เป็นที่เดือดดาลสำหรับพระเจ้า |  ข่าวประเสริฐแห่งการเคลื่อนลงสถิตของราชอาณาจัก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31" y="4265733"/>
            <a:ext cx="3091504" cy="173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11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548624" y="292232"/>
            <a:ext cx="10821970" cy="616005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68598" y="1161932"/>
            <a:ext cx="9448105" cy="425187"/>
          </a:xfrm>
          <a:solidFill>
            <a:srgbClr val="FFCCCC"/>
          </a:solidFill>
          <a:ln>
            <a:solidFill>
              <a:srgbClr val="FFCC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th-TH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จงใส่เครื่องหมาย </a:t>
            </a:r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r>
              <a:rPr lang="th-TH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หน้าข้อที่ถูก และใส่เครื่อง </a:t>
            </a:r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th-TH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หน้าข้อที่ผิด</a:t>
            </a:r>
            <a:b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84753" y="199133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6.หลังจากที่พระเจ้าทรงสร้างมนุษย์ พระเจ้าทรงอวยพรเขาทั้งสองคนและตรัสว่า 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จงมีลูกมาก และทวีจำนวนขึ้นจนเต็มแผ่นดิน จงปกครองแผ่นดิน จงเป็นนายเหนือปลาในทะเล นกในอากาศ และสัตว์ทุกชนิดที่เคลื่อนไหวอยู่บนแผ่นดิน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:28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10242" y="4675434"/>
            <a:ext cx="10274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1168598" y="1685529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47" name="แผนผังลําดับงาน: กระบวนการสำรอง 6146"/>
          <p:cNvSpPr/>
          <p:nvPr/>
        </p:nvSpPr>
        <p:spPr>
          <a:xfrm>
            <a:off x="4644570" y="4535727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48" name="เครื่องหมายบั้ง 6147"/>
          <p:cNvSpPr/>
          <p:nvPr/>
        </p:nvSpPr>
        <p:spPr>
          <a:xfrm>
            <a:off x="1168598" y="2117454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788555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ต่อรองขอพระ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ไม่ให้ทำลายเมืองโสดมและโก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ว่าจนสุดท้ายถ้าพบคนชอบธรรมอยู่ในเมืองเพียงกี่คน (เทียบ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.18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23-32)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20 คน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10 คน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5 คน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1 คน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67553" y="3429000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13314" name="Picture 2" descr="อับราฮัม – บทความคริสเตียน เรื่องราวของพระเจ้า ที่ให้กำลังใจทุกคน –  Panarat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2287" r="4880" b="4542"/>
          <a:stretch/>
        </p:blipFill>
        <p:spPr bwMode="auto">
          <a:xfrm>
            <a:off x="6734087" y="2444078"/>
            <a:ext cx="2038291" cy="2929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5617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06165" y="3008257"/>
            <a:ext cx="10248780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6.เมื่อทูตสวรรค์สององค์มาถึง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เมืองโส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โดมในเวลาเย็น โลทกำลังนั่งอยู่ที่ประตู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เมืองโส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 เมื่อโลทเห็นเข้า เขาทำอย่างไร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.19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1-2)ก. ลุกขึ้นไปต้อนรับ กราบลงกับพื้นดิน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จับตัวและมอบให้ตามที่ประชาชนร้องขอ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วิ่งออกจากกระโจมและเชิญเข้ามาข้างใน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เชิญเข้าไปในเมือง และจัดงานเลี้ยงต้อนรับ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109824" y="2768327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9644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62483" y="2937919"/>
            <a:ext cx="9320365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7.ทูตสวรรค์ทำอย่างไรถึงทำให้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ชาวเมืองโส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โดมไม่สามารถเข้ามาในบ้านโลทได้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.19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6-11)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ใช้แสงสว่างจ้าทำให้ตาบอด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ให้ลูกสาวโลทออกไปแทน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เลี่ยงหนีออกไปทางหน้าต่าง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ให้มีลูกไฟตกลงมาจากฟ้า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82097" y="2697989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5430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3110197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 ทูตสวรรค์องค์หนึ่งกล่าวว่า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จงหนีให้รอดชีวิต อย่าเหลียวหลังกลับ หรือหยุดในที่ลุ่มแม่น้ำ จงหนีไปที่ภูเขาเถิด มิฉะนั้น ท่านจะถูกทำลายไปด้วย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.19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:17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 เมื่อภรรยาของโลทหยุดและหันกลับไปมอง เกิดอะไรขึ้นกับนาง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.19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25-26)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ถูกไฟเผาเป็นเถ้า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กลายเป็นเสาเกลือ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ถูกสาปเป็นก้อนหิน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กลายเป็นคนตาบอด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640155" y="4391087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14338" name="Picture 2" descr="ไม่มีคำอธิบายรูปภาพ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31" y="3208290"/>
            <a:ext cx="1723413" cy="2585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อย่าหันไปมองสิ่งต่างๆที่อยู่เบื้องหลัง | ความจริงที่ทำให้เป็นอิสร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r="5147"/>
          <a:stretch/>
        </p:blipFill>
        <p:spPr bwMode="auto">
          <a:xfrm>
            <a:off x="5418756" y="3870756"/>
            <a:ext cx="3144212" cy="1501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43" y="399949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61176" y="2737658"/>
            <a:ext cx="9711369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9.โลทขอทูตสวรรค์ให้ตนและครอบครัวหนีไปยังเมือง.............. ก่อนที่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เมืองโส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โดมจะถูกทำลาย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.19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:18-22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ก.ฮาราน 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เชเคม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ค.โศอาร์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ง.เฮโบรน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29829" y="3778618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999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3503" y="2945279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ทรงบันดาลให้........................................ 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เผา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เมืองโส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โดมและโก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พระองค์ทรงทำลาย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สองเมืองนี้ ลุ่มแม่น้ำทั้งหมดพร้อมกับชาวเมืองและพืชต่างๆที่นั่น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19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24-25)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กำมะถันและให้ฟ้าผ่า 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ข.ฟอสฟอรัสและไฟตกจากฟ้า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กำมะถันและดินประสิวตกจากฟ้า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กำมะถันและไฟตกจากฟ้า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351163" y="5160352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6" name="Picture 2" descr="If Sodom really existed, where is it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14" y="4226169"/>
            <a:ext cx="3304730" cy="1745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ow many people did God kill in Sodom and Gomorrah for engaging in  homosexual acts? - Qu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14" y="2655239"/>
            <a:ext cx="3304730" cy="1860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32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06907" y="2119358"/>
            <a:ext cx="9178183" cy="2854295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3429000"/>
            <a:ext cx="9382887" cy="1280890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บทเรียนที่ 8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กำเนิดของอิสอัค นางฮา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การ์และอิ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กับอาบี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เมเลคที่เบเออร์เช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บา(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21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1-34)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พร้อมจะถวายอิสอัคเป็นเครื่องบูชา (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1-19) ลูกหลานของนา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โฮร์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และที่ฝั่งศพ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บรรพบุรุษ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(</a:t>
            </a:r>
            <a:r>
              <a:rPr lang="th-TH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23: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1-20)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9653536"/>
      </p:ext>
    </p:extLst>
  </p:cSld>
  <p:clrMapOvr>
    <a:masterClrMapping/>
  </p:clrMapOvr>
  <p:transition spd="slow">
    <p:push dir="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8055214"/>
      </p:ext>
    </p:extLst>
  </p:cSld>
  <p:clrMapOvr>
    <a:masterClrMapping/>
  </p:clrMapOvr>
  <p:transition spd="slow">
    <p:wip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582275" y="1125530"/>
            <a:ext cx="95512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เมื่อนางซา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ให้กำเนิดบุตรชายแก่อับรา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เขาตั้งชื่อบุตรว่าอะไร (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.21</a:t>
            </a:r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3)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ก. อิสอัค		</a:t>
            </a:r>
            <a:b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ข. ยา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ค. เอซาว		</a:t>
            </a:r>
            <a:b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อิ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endParaRPr lang="th-TH" sz="4400" dirty="0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491840" y="2614153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8284671" y="3429000"/>
            <a:ext cx="2138240" cy="897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นางซา</a:t>
            </a:r>
            <a:r>
              <a:rPr lang="th-TH" sz="28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ราห์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 อับรา</a:t>
            </a:r>
            <a:r>
              <a:rPr lang="th-TH" sz="28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ฮัม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 มีบุตรชายชื่อ อิสอัค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17412" name="Picture 4" descr="กาเนิดของอิสอัค&#10;ดังที่พระเจ้าทรงบัญชา&#10;แก่ท่าน&#10;อับราฮัมมีอายุ 100 ปี&#10;เมื่ออิสอัคบุตรชายเกิด&#10;แก่ท่าน&#10;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25876" r="45337" b="19642"/>
          <a:stretch/>
        </p:blipFill>
        <p:spPr bwMode="auto">
          <a:xfrm>
            <a:off x="5064783" y="2946162"/>
            <a:ext cx="2991028" cy="186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4780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922548"/>
            <a:ext cx="8911687" cy="128089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ให้บุตรชายที่เกิดจากนางซา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เข้าสุหนัตเมื่ออายุได้กี่วัน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.21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3 วัน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8 วัน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30 วัน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40 วัน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53805" y="3323063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3699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6954" y="1823403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 “ท่านกินผลไม้นั้นวันใด ตาของท่านจะเปิดในวันนั้น ท่านจะเป็นเหมือนพระเจ้า” คือรู้ดีรู้ชั่ว”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.3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552885" y="4116171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366268" y="1021722"/>
            <a:ext cx="9448105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จงใส่เครื่องหมาย </a:t>
            </a:r>
            <a: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หน้าข้อที่ถูก และใส่เครื่อง </a:t>
            </a:r>
            <a: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1382818" y="1572407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เครื่องหมายบั้ง 9"/>
          <p:cNvSpPr/>
          <p:nvPr/>
        </p:nvSpPr>
        <p:spPr>
          <a:xfrm>
            <a:off x="1374544" y="1932025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แผนผังลําดับงาน: กระบวนการสำรอง 10"/>
          <p:cNvSpPr/>
          <p:nvPr/>
        </p:nvSpPr>
        <p:spPr>
          <a:xfrm>
            <a:off x="4708946" y="3960692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58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74601" y="2859379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3.เมื่อนางซา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เห็นบุตรชายของนางฮา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กำลังเล่นอยู่กับบุตรของตน นางซา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จึงไปบอกให้อับ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ทำอย่างไร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.21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9-10)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แบ่งมรดกให้บุตรชายคนละครึ่ง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ให้สองแม่ลูกไปเป็นทาสอยู่กับโลท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ให้ไล่นางฮา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และบุตรไปอยู่ที่อื่น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จับบุตรชายของนางฮา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บูชาพระเจ้า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674118" y="4140269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8083029" y="5279711"/>
            <a:ext cx="2603259" cy="403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ขับไล่นางฮา</a:t>
            </a:r>
            <a:r>
              <a:rPr lang="th-TH" sz="28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การ์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+mj-cs"/>
              </a:rPr>
              <a:t>และบุตร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16386" name="Picture 2" descr="20190127 Christian&amp;#39;s Destin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21628" r="66994" b="11894"/>
          <a:stretch/>
        </p:blipFill>
        <p:spPr bwMode="auto">
          <a:xfrm>
            <a:off x="8496220" y="2425759"/>
            <a:ext cx="1776875" cy="2625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8735" y="2860839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4.พระเจ้าตรัสกับอับ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 “...เราจะทำให้</a:t>
            </a:r>
            <a:r>
              <a:rPr lang="th-TH" sz="44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บุตรของทาสหญิง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เป็นชนชาติใหญ่ด้วย เพราะเขาก็เป็นบุตรของท่านเช่นกัน”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.21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:12-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13) คำที่ขีดเส้นใต้หมายถึงใคร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อิสอัค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เอซาว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658251" y="4794582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646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4982" y="2909054"/>
            <a:ext cx="9847728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5.นางฮา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และบุตรชายเร่ร่อนไปถิ่น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ทุรกันดารเบเออร์เช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 เมื่อน้ำในถุงหนังหมด นางก็ร้องไห้เพราะกลัวเด็กจะตายเพราะไม่มีน้ำให้ดื่ม พระเจ้าทรงช่วยเหลือนางฮา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.21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17-19)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ให้ทูตสวรรค์มาคอยปกป้องดูแล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ดลใจให้นางซา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เปลี่ยนใจมารับกลับ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สัญญาจะช่วยนางฮา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ให้ได้รับมรดก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ทูตสวรรค์ของพระเจ้ามาปลอบใจและบันดาลให้เห็นบ่อน้ำ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204401" y="4818689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37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0609" y="2686050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ชมา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เอล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บุตรของอับ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กับนางฮา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ได้เติบโตขึ้นเป็นอะไร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.21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พ่อค้า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หัวหน้าชนเผ่า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หัวหน้าสมณะ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นายพรานผู้ชำนาญ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620174" y="4323166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6472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0155" y="2864892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และกษัตริย์อาบี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เมเลค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ทั้งสองคนทำ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สัญญาต่อกันในสถานที่ใด 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21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27-31)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เบเออร์เช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ข.ขิดโรน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โศอาร์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ง.เฮโบรน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543930" y="2624962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2763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43203" y="3008272"/>
            <a:ext cx="9951788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8.พระเจ้าตรัสว่า “จงพาอิสอัคบุตรของท่าน บุตรคนเดียวที่ท่านรัก ไปยังดินแดนโมริ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....” เพื่อให้อับ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ระทำสิ่งใด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.22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2)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ให้ทั้งคู่เห็นอัศจรรย์ของพระเป็นเจ้า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ถวายอิสอัคเป็นเครื่องเผาบูชาบนภูเขา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ทดลองใจของอับ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และความเชื่อ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ของอิสอัค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ทำ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พันธ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สัญญากับอับ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และลูกหลาน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ของเขา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9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243203" y="2768342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2530" name="Picture 2" descr="ปฐมกาล 22&#10;9เมื่อเขาทั้งสองมาถึงที่ซึ่งพระเจ้าตรัสบอก&#10;เขาไว้ อับราฮัมก็สร้างแท่นบูชาที่นั่น เรียงฟืน&#10;เป็นระเบียบ แล้วมัดอิส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6133" r="55884" b="6397"/>
          <a:stretch/>
        </p:blipFill>
        <p:spPr bwMode="auto">
          <a:xfrm>
            <a:off x="8044756" y="2377378"/>
            <a:ext cx="2372568" cy="3030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82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73177" y="3090987"/>
            <a:ext cx="10577644" cy="1280890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 อิสอัคพูดกับอับรา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บิดาของตนว่า 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พ่อครับ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ถามว่า 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อะไร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หรือลูก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อิสอัคพูดต่อไปว่า 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ดูซิ ที่นี่มีไฟและฟืน แต่ลูกแกะที่จะใช้เผาบูชา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อยู่ที่ไหน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40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ราฮัมต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อบว่า 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ลูกเอ๋ย....................................................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แล้วทั้งสองคนก็เดินทางต่อไป  (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.22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7-8)  คำตอบในช่องว่างคือข้อใด 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ใจเย็นๆ เดี๋ยวพ่อจะให้คนจัดหามาให้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 เดี๋ยวพ่อจะหาลูกแกะจากแถวๆนี้เอง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พระเจ้าจะทรงจัดหาลูกแกะสำหรับเผา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บูชาให้เอง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เมื่อถึงที่เจ้าก็จะทราบเองว่าลูกแกะนั้น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จะนำมาจากที่ไหน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084872" y="3989582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3554" name="Picture 2" descr="ปฐมกาล 22&#10;6อับราฮัมเอาฟืนสาหรับเครื่องเผาบูชาใส่บ่า&#10;อิสอัคบุตรชาย ถือไฟและมีดแล้วพ่อลูกไป&#10;ด้วยกัน&#10;7อิสอัคพูดกับอับราฮัมบิด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5133" r="54927" b="5396"/>
          <a:stretch/>
        </p:blipFill>
        <p:spPr bwMode="auto">
          <a:xfrm>
            <a:off x="7658732" y="2929235"/>
            <a:ext cx="2313063" cy="2885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99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4380" y="2985774"/>
            <a:ext cx="10032211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 เมื่อทูตสวรรค์มาห้ามอับรา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และเห็นว่าเขามิได้หวงบุตรคนเดียวของเขาที่จะถวายให้แก่พระเจ้า  แสดงให้เห็นว่าอับ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เป็นคนเช่นไร (เทียบ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.22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รู้สึกเกรงกลัวพระเจ้า	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มีความยำเกรงพระเจ้า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นอบน้อมเชื่อฟังในคำสั่ง	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โอนอ่อนผ่อนตามพระประสงค์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168426" y="3626219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4580" name="Picture 4" descr="Near-Sacrifice of Isaac – A “Killer God” Turns to be a Providing God -  Light Of Tr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53" y="2436618"/>
            <a:ext cx="3695154" cy="293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80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52628" y="2867400"/>
            <a:ext cx="991991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11. 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เงยหน้าขึ้น แลเห็นแกะเพศผู้ตัวหนึ่ง เขาของมันติดอยู่ในพุ่มไม้ 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จึงไปจับมันมาฆ่าเผาถวายบูชาแทนบุตรชาย 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เรียกสถานที่นั้นว่าอะไร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.22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13-14)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พระยา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เวห์ท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รงทดลอง	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ข้าพเจ้าได้เห็นพระเจ้า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ทรงจัดเตรียมไว้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พระเจ้าทรงสดับฟังเสียงข้าพเจ้า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376899" y="4148290"/>
            <a:ext cx="495180" cy="47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5602" name="Picture 2" descr="ปฐมกาล 22&#10;13อับราฮัมเงยหน้าขึ้นมองดู เห็นข้างหลัง&#10;ท่านมีแกะผู้ตัวหนึ่ง เขาของมันติดอยู่ใน&#10;พุ่มไม้ทึบ อับราฮัมก็ไปจับแกะตัว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4635" r="56447" b="4998"/>
          <a:stretch/>
        </p:blipFill>
        <p:spPr bwMode="auto">
          <a:xfrm>
            <a:off x="7605757" y="3028341"/>
            <a:ext cx="2008262" cy="2719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96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8049" y="3123264"/>
            <a:ext cx="9936297" cy="1280890"/>
          </a:xfrm>
        </p:spPr>
        <p:txBody>
          <a:bodyPr>
            <a:noAutofit/>
          </a:bodyPr>
          <a:lstStyle/>
          <a:p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12. </a:t>
            </a:r>
            <a:r>
              <a:rPr lang="th-TH" sz="35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ทูตของพระ</a:t>
            </a:r>
            <a:r>
              <a:rPr lang="th-TH" sz="35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จากสวรรค์เรียกอับ</a:t>
            </a:r>
            <a:r>
              <a:rPr lang="th-TH" sz="35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เป็นครั้งที่สองว่า </a:t>
            </a:r>
            <a:r>
              <a:rPr lang="th-TH" sz="35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</a:t>
            </a:r>
            <a:r>
              <a:rPr lang="th-TH" sz="35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ตรัส เพราะท่านได้ทำดังนี้ คือมิได้หวงบุตรชายคนเดียวของท่านไว้ เราสาบานต่อเราเองว่า</a:t>
            </a:r>
            <a:r>
              <a:rPr lang="th-TH" sz="35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เราอวยพรให้ท่านอย่างมาก จะให้ลูกหลานของท่านทวีจำนวนมากเท่ากับดวงดาวบนท้องฟ้าและเม็ดทรายตามชายทะเล ลูกหลานของท่านจะได้เมืองของศัตรูเป็นกรรมสิทธิ์ </a:t>
            </a:r>
            <a:r>
              <a:rPr lang="th-TH" sz="35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ชนทุกชาติบนแผ่นดินจะได้รับพระพรเพราะลูกหลานของท่าน ทั้งนี้ เพราะ.................................</a:t>
            </a:r>
            <a: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5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22</a:t>
            </a:r>
            <a: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15-18) คำตอบในช่องว่างคือข้อใด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ท่านเชื่อฟังคำสั่งของเรา			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เพราะท่านสนใจคำสั่งของเรา</a:t>
            </a:r>
            <a:br>
              <a:rPr lang="en-US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ท่านไม่ฆ่าบุตรของท่าน				</a:t>
            </a:r>
            <a:b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ท่านรักลูกชายของท่านมาก  </a:t>
            </a:r>
            <a:b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279850" y="3924296"/>
            <a:ext cx="471116" cy="47985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  <p:pic>
        <p:nvPicPr>
          <p:cNvPr id="27650" name="Picture 2" descr="ฮิบรู 11&#10;17เพราะอับราฮัมมีความเชื่อ ฉะนั้นเมื่อท่าน&#10;ถูกลองใจ ท่านจึงได้ถวายอิสอัคเป็นเครื่อง&#10;บูชา และท่านซึ่งเป็นผู้ได้รับ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7133" r="57994" b="6146"/>
          <a:stretch/>
        </p:blipFill>
        <p:spPr bwMode="auto">
          <a:xfrm>
            <a:off x="7058826" y="3924296"/>
            <a:ext cx="1529697" cy="2106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3625" y="532562"/>
            <a:ext cx="10540721" cy="59385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83999" y="1946709"/>
            <a:ext cx="9422299" cy="3777622"/>
          </a:xfrm>
        </p:spPr>
        <p:txBody>
          <a:bodyPr/>
          <a:lstStyle/>
          <a:p>
            <a:pPr marL="0" indent="0">
              <a:buNone/>
            </a:pP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8.ผลร้ายจากการทำบาปของ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อาดัม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และเอวา ทำให้พวกเขาพากันหลบซ่อนให้พ้นจากพระพักตร์พระ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ยาเวห์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พระเจ้า...(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.3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8)</a:t>
            </a:r>
            <a:endParaRPr lang="en-US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45235" y="4217950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366268" y="1119912"/>
            <a:ext cx="9448105" cy="425187"/>
          </a:xfrm>
          <a:prstGeom prst="rect">
            <a:avLst/>
          </a:prstGeom>
          <a:solidFill>
            <a:srgbClr val="FFCCCC"/>
          </a:solidFill>
          <a:ln w="6350" cap="flat" cmpd="sng" algn="ctr">
            <a:solidFill>
              <a:srgbClr val="FFCCCC"/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จงใส่เครื่องหมาย </a:t>
            </a:r>
            <a: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</a:t>
            </a: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หน้าข้อที่ถูก และใส่เครื่อง </a:t>
            </a:r>
            <a: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หน้าข้อที่ผิด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1270661" y="2057940"/>
            <a:ext cx="377072" cy="33936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382818" y="1666675"/>
            <a:ext cx="9431555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แผนผังลําดับงาน: กระบวนการสำรอง 10"/>
          <p:cNvSpPr/>
          <p:nvPr/>
        </p:nvSpPr>
        <p:spPr>
          <a:xfrm>
            <a:off x="4655152" y="4004737"/>
            <a:ext cx="2630078" cy="1013601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88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42695" y="2649427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13. 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เดินทางกลับไปยังเมืองใด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.22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เออร์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โศอาห์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โก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เบเออร์เช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279F3B-D38E-4366-9E08-26713EA2DEBA}"/>
              </a:ext>
            </a:extLst>
          </p:cNvPr>
          <p:cNvSpPr/>
          <p:nvPr/>
        </p:nvSpPr>
        <p:spPr>
          <a:xfrm>
            <a:off x="1662308" y="4023215"/>
            <a:ext cx="471116" cy="47985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05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72838" y="2619604"/>
            <a:ext cx="8911687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14. น้องชายของอับรา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มีชื่อว่าอะไร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22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ก.โลท 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นา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โฮร์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ค.ลาบัน 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ง.โยเซฟ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28" y="2699168"/>
            <a:ext cx="548688" cy="560881"/>
          </a:xfrm>
          <a:prstGeom prst="rect">
            <a:avLst/>
          </a:prstGeom>
        </p:spPr>
      </p:pic>
      <p:pic>
        <p:nvPicPr>
          <p:cNvPr id="28674" name="Picture 2" descr="Nah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95" y="2347035"/>
            <a:ext cx="2142503" cy="21639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927531" y="4821278"/>
            <a:ext cx="871830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โฮร์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74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2417" y="2844998"/>
            <a:ext cx="10000128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15.</a:t>
            </a:r>
            <a:r>
              <a:rPr lang="th-TH" sz="4400" b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อับ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ฝังศพนางซา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ภรรยาของตนใน.......................... ตรง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ข้ามมัมเร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คือเฮโบรน ในแผ่นดินคานาอัน (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23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19)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</a:t>
            </a:r>
            <a: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ถ้ำซึ่งอยู่ในทะเลทราย 			</a:t>
            </a:r>
            <a:b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ถ้ำซึ่งอยู่ในนาของนา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โฮร์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ถ้ำซึ่งอยู่ในนา</a:t>
            </a:r>
            <a:r>
              <a:rPr lang="th-TH" sz="4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ที่มัคเปลาห์</a:t>
            </a: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ถ้ำซึ่งอยู่ในนาที่ฮาราน </a:t>
            </a: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967" y="3845447"/>
            <a:ext cx="548688" cy="560881"/>
          </a:xfrm>
          <a:prstGeom prst="rect">
            <a:avLst/>
          </a:prstGeom>
        </p:spPr>
      </p:pic>
      <p:pic>
        <p:nvPicPr>
          <p:cNvPr id="26626" name="Picture 2" descr="75 ปี&#10;175 ปี&#10;12 พระเจ ้าทรงเรียกอับราม ให ้ออกเดินทางไปยังดินแดนที่พระองค์จะทรงบอกให ้รู้&#10;Timeline of Abraham&#10;15 อับรามตัด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t="12131" r="45478" b="60128"/>
          <a:stretch/>
        </p:blipFill>
        <p:spPr bwMode="auto">
          <a:xfrm>
            <a:off x="6483577" y="2717562"/>
            <a:ext cx="3175726" cy="21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052936" y="5053927"/>
            <a:ext cx="2037008" cy="42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นางซา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เสียชีวิต</a:t>
            </a:r>
            <a:br>
              <a:rPr lang="en-US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9433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77333" y="1989522"/>
            <a:ext cx="9193815" cy="3033757"/>
          </a:xfrm>
          <a:prstGeom prst="rect">
            <a:avLst/>
          </a:prstGeom>
          <a:solidFill>
            <a:srgbClr val="C8C66A"/>
          </a:solidFill>
          <a:ln>
            <a:solidFill>
              <a:srgbClr val="C8C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34515" y="3509024"/>
            <a:ext cx="9437332" cy="1280890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บทเรียนที่ 9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การแต่งงานของอิสอัค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24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:1-67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เอซาวและยาโคบและ เอซาวขายสิทธิการเป็น			   บุตรคนแรกให้ยา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โคบ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25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19-34)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อิสอัคที่เมืองเก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ราร์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4400" b="1" dirty="0" err="1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26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1-33)</a:t>
            </a:r>
            <a:b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en-US" sz="4400" b="1" dirty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3296729"/>
      </p:ext>
    </p:extLst>
  </p:cSld>
  <p:clrMapOvr>
    <a:masterClrMapping/>
  </p:clrMapOvr>
  <p:transition spd="slow">
    <p:push dir="u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3325066" y="2923487"/>
            <a:ext cx="5541866" cy="1011025"/>
          </a:xfrm>
          <a:prstGeom prst="round2Diag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422588" y="3110382"/>
            <a:ext cx="9430633" cy="1280890"/>
          </a:xfrm>
        </p:spPr>
        <p:txBody>
          <a:bodyPr>
            <a:noAutofit/>
          </a:bodyPr>
          <a:lstStyle/>
          <a:p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จงวงกลมล้อมรอบคำตอบที่ถูกต้อง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en-US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7765658"/>
      </p:ext>
    </p:extLst>
  </p:cSld>
  <p:clrMapOvr>
    <a:masterClrMapping/>
  </p:clrMapOvr>
  <p:transition spd="slow">
    <p:wip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9620" y="2688197"/>
            <a:ext cx="9412793" cy="1280890"/>
          </a:xfrm>
        </p:spPr>
        <p:txBody>
          <a:bodyPr>
            <a:noAutofit/>
          </a:bodyPr>
          <a:lstStyle/>
          <a:p>
            <a:pPr lvl="0"/>
            <a:br>
              <a:rPr lang="en-US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ได้กล่าวข้อความต่อไปนี้กับใคร </a:t>
            </a:r>
            <a:r>
              <a:rPr lang="en-US" sz="4000" b="1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4000" b="1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จงวางมือที่โคนขาของฉันเถิด </a:t>
            </a:r>
            <a:r>
              <a:rPr lang="en-US" sz="4000" b="1" i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4000" b="1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ฉันจะให้ท่านสาบานต่อพระ</a:t>
            </a:r>
            <a:r>
              <a:rPr lang="th-TH" sz="4000" b="1" i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ยาห์เวห์</a:t>
            </a:r>
            <a:r>
              <a:rPr lang="th-TH" sz="4000" b="1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พระเจ้าแห่งสวรรค์และแผ่นดินว่า แม้ฉันจะอาศัยในหมู่ชาวคานาอัน ท่านก็อย่าเลือกลูกสาวของเขาเป็นภรรยาลูกชายของฉัน </a:t>
            </a:r>
            <a:r>
              <a:rPr lang="en-US" sz="4000" b="1" i="1" baseline="30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4000" b="1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ท่านจงไปยังบ้านเกิดเมืองนอนของฉัน ไปพบญาติของฉัน เพื่อเลือกภรรยาให้อิสอัค ลูกชายของฉัน”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(</a:t>
            </a:r>
            <a:r>
              <a:rPr lang="th-TH" sz="40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24</a:t>
            </a:r>
            <a: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1-4)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สาวใช้ที่ดูแลทุกอย่างในบ้าน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ลาบันผู้ดูแลทรัพย์สมบัติทั้งหมดของเขา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โลทหลานชายที่ช่วยดูแลทรัพย์สมบัติทั้งหมดของเขา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ผู้รับใช้อาวุโสที่สุดในบ้าน ผู้ดูแลทรัพย์สมบัติทั้งหมดของเขา</a:t>
            </a:r>
            <a:br>
              <a:rPr lang="en-US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43" y="5556725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4770" y="271214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นางเรเบ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คาร์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เป็นบุตรสาวของใคร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24:15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24)     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โศหาร์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เบธูเอล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ฮา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 นา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โฮร์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9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35" y="2712140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6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7624" y="1986152"/>
            <a:ext cx="8911687" cy="128089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th-TH" dirty="0">
                <a:latin typeface="TH Niramit AS" panose="02000506000000020004" pitchFamily="2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 อิสอัคอาศัยอยู่ในดินแดนที่มีชื่อว่าอะไร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24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62 )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ก. ฮาราน 	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ข.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เนเกบ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		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ค. เฮโบรน 		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ง. เบอร์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เออร์เช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บา</a:t>
            </a:r>
            <a:endParaRPr lang="th-TH" sz="49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658" y="2346156"/>
            <a:ext cx="54868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58352" y="258911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อิสอัคได้รับการปลอบใจหลังจากมารดาเสียชีวิตจากเหตุการณ์ใด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24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:67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 บิดาให้เขาใช้ชีวิตอย่างอิสระ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ข.ได้รับทรัพย์สมบัติจากอับ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ผู้เป็นบิดา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 เขาแต่งงาน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กับเรเบคาห์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และรักนางมาก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ง.เขาได้ดูแลรับใช้อับ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ผู้เป็นบิดาแทนนางซา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36" y="3870006"/>
            <a:ext cx="548688" cy="56088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22" y="2159779"/>
            <a:ext cx="2840915" cy="213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433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450846"/>
            <a:ext cx="10553091" cy="595630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86537" y="2394282"/>
            <a:ext cx="9895853" cy="1280890"/>
          </a:xfrm>
        </p:spPr>
        <p:txBody>
          <a:bodyPr>
            <a:normAutofit fontScale="90000"/>
          </a:bodyPr>
          <a:lstStyle/>
          <a:p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“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ศิมราม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โยกชาน เมดาน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มีเดียน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อิชบาก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และชู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บุคคลเหล่านี้เป็นบุตรของอับ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ราฮัม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กับใคร (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ปฐก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25: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2) 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ก.นาง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เค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ทู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      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ข.นางฮา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</a:t>
            </a:r>
            <a:br>
              <a:rPr lang="en-US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ค.นางเรเบ</a:t>
            </a:r>
            <a:r>
              <a:rPr lang="th-TH" sz="49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คาห์</a:t>
            </a: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	      </a:t>
            </a:r>
            <a:b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ง.นางมีเรียม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05" y="2473846"/>
            <a:ext cx="548688" cy="560881"/>
          </a:xfrm>
          <a:prstGeom prst="rect">
            <a:avLst/>
          </a:prstGeom>
        </p:spPr>
      </p:pic>
      <p:pic>
        <p:nvPicPr>
          <p:cNvPr id="33794" name="Picture 2" descr="เวนิสฮากาดาห์ครอบครัวอับราฮัม. 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39" y="2676123"/>
            <a:ext cx="3924835" cy="1998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6558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</TotalTime>
  <Words>16515</Words>
  <Application>Microsoft Office PowerPoint</Application>
  <PresentationFormat>Widescreen</PresentationFormat>
  <Paragraphs>734</Paragraphs>
  <Slides>244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244</vt:i4>
      </vt:variant>
    </vt:vector>
  </HeadingPairs>
  <TitlesOfParts>
    <vt:vector size="253" baseType="lpstr">
      <vt:lpstr>Adobe Naskh Medium</vt:lpstr>
      <vt:lpstr>Angsana New</vt:lpstr>
      <vt:lpstr>Arial</vt:lpstr>
      <vt:lpstr>Calibri</vt:lpstr>
      <vt:lpstr>Calibri Light</vt:lpstr>
      <vt:lpstr>Cambria</vt:lpstr>
      <vt:lpstr>TEPC Himmaparnt</vt:lpstr>
      <vt:lpstr>TH Niramit AS</vt:lpstr>
      <vt:lpstr>ธีมของ Office</vt:lpstr>
      <vt:lpstr>PowerPoint Presentation</vt:lpstr>
      <vt:lpstr>PowerPoint Presentation</vt:lpstr>
      <vt:lpstr>2. สิ่งที่พระเจ้าได้ทรงเนรมิตสร้างในวันที่หก  คืออะไร? (ปฐก.1:24-27) ก.มนุษย์      ข.พืชพันธุ์ธัญญาหาร        ค. สัตว์ทุกชนิดในแผ่นดินและมนุษย์          ง.ปลาในน้ำและนกในอากาศ    </vt:lpstr>
      <vt:lpstr>3.มนุษย์แตกต่างจากสิ่งสร้างอื่นๆ อย่างไร (เทียบ ปฐก.1:26-27) ก. มนุษย์มีอำนาจและเป็นนายปกครอง ข. พระเจ้าสร้างมนุษย์ให้เป็นชายและหญิง ค. ให้มนุษย์พูดได้ และเป็นผู้ตั้งชื่อสิ่งสร้างต่างๆ ง. พระเจ้าทรงสร้างมนุษย์ขึ้นตามภาพลักษณ์ของพระองค์</vt:lpstr>
      <vt:lpstr>4.พระเจ้าทรงอวยพรวันที่เจ็ดและทรงทำให้วันนั้นเป็นวันศักดิ์สิทธิ์เพราะเหตุใด (ปฐก.2:1-3) ก. เป็นวันที่ต้องถวายของสักการะบูชา     ข. ทรงต้องการให้มนุษย์ได้หยุดพักบ้าง ค. ทรงพักจากงานทั้งปวงที่ทรงกระทำในการเนรมิตสร้าง ง. เป็นวันแห่งการเฉลิมฉลองความสำเร็จในการเนรมิตสร้าง </vt:lpstr>
      <vt:lpstr>5. พระยาห์เวห์พระเจ้าทรงปลูกสวนขึ้นทางทิศตะวันออกในแคว้น เอเดน และทรงนำมนุษย์ที่ทรงปั้นมาไว้ที่นั่น  พระยาห์เวห์พระเจ้าทรงบันดาลให้ต้นไม้ทุกชนิดงอกขึ้นจากดิน ต้นไม้เหล่านี้งดงามชวนมองและมีผลน่ากิน มีต้นไม้แห่งชีวิตต้นหนึ่ง อยู่ที่กลางสวน และมีต้นไม้ ............................... (ปฐก.2:8-9) คำตอบในช่องว่างคือข้อใด  ก.แห่งชีวิต            ข. แห่งความรู้ดีรู้ชั่ว             ค.แห่งความไม่รู้ตาย              ง . แห่งความหวัง  </vt:lpstr>
      <vt:lpstr> จงใส่เครื่องหมาย  หน้าข้อที่ถูก และใส่เครื่อง X หน้าข้อที่ผิด </vt:lpstr>
      <vt:lpstr>7 “ท่านกินผลไม้นั้นวันใด ตาของท่านจะเปิดในวันนั้น ท่านจะเป็นเหมือนพระเจ้า” คือรู้ดีรู้ชั่ว” (ปฐก.3:5)</vt:lpstr>
      <vt:lpstr>PowerPoint Presentation</vt:lpstr>
      <vt:lpstr>PowerPoint Presentation</vt:lpstr>
      <vt:lpstr>PowerPoint Presentation</vt:lpstr>
      <vt:lpstr>บทเรียนที่ 2   กาอินและอาแบล (ปฐก. 4:1-26) </vt:lpstr>
      <vt:lpstr>1. อาแบลเป็นคนเพาะปลูก      ส่วนกาอินเป็นคนเลี้ยงแกะ     (ปฐก.4:2)  </vt:lpstr>
      <vt:lpstr> 2.วันหนึ่ง กาอินนำผลที่เกิดจากแผ่นดินมาถวายเป็นบูชาแด่พระยาห์เวห์ ส่วนอาแบลนำแกะที่เกิดจากฝูงรุ่นแรกและไขมันแกะมาถวายด้วย พระยาห์เวห์พอพระทัยอาแบลและเครื่องบูชาของเขา แต่ไม่พอพระทัยกาอินและเครื่องบูชาของเขา กาอินโกรธมากหน้าตาบึ้งตึง (ปฐก.4:3-5) </vt:lpstr>
      <vt:lpstr> 3.“ถ้าท่านทำดี ท่านย่อมเงยหน้าขึ้นได้ แต่ถ้าท่านทำไม่ดี บาปกำลังหมอบอยู่ที่ประตู คอยตะครุบตัวท่าน แต่ท่านจะต้องเอาชนะมันให้ได้” (ปฐก. 4:7)</vt:lpstr>
      <vt:lpstr>4. พระยาห์เวห์ตรัสถามกาอินว่า “อาแบลน้องชายท่านอยู่ที่ไหน” เขาทูลตอบว่า “ข้าพเจ้าทราบ ข้าพเจ้าเป็นผู้ดูแลน้องหรือ” (ปฐก.4:9)</vt:lpstr>
      <vt:lpstr> 5.บัดนี้ท่านจะต้องถูกสาปแช่งให้ออกไปจากแผ่นดินที่อ้าปากรับโลหิตของน้องชายที่ท่านฆ่าเมื่อท่านเพาะปลูกแผ่นดินจะไม่ให้ผลแก่ท่านอีก ท่านจะต้องเร่ร่อนหลบหนีไปบนแผ่นดิน” (ปฐก.4:11-12) </vt:lpstr>
      <vt:lpstr> 6.กาอินทูลพระยาห์เวห์ว่า “โทษของข้าพเจ้าหนักเกินกว่าจะแบกรับได้  ดูซิ วันนี้พระองค์ทรงขับไล่ข้าพเจ้าออกจากแผ่นดินนี้ ข้าพเจ้าต้องหลบซ่อนจากพระพักตร์พระองค์ เร่ร่อนหนีหน้าผู้คนบนแผ่นดิน ใครพบข้าพเจ้าก็จะฆ่าข้าพเจ้า” พระยาห์เวห์ตรัสตอบว่า “ไม่ได้ ใครฆ่ากาอิน จะถูกแก้แค้นเป็นสองเท่า” และพระยาห์เวห์ทรงทำเครื่องหมายไว้ที่ตัวกาอิน เพื่อเตือนคนที่พบไม่ให้ฆ่าเขา   (ปฐก. 4:13-15)</vt:lpstr>
      <vt:lpstr> 7.กาอินออกไปพ้นพระพักตร์ของพระยาห์เวห์ และอาศัยอยู่ในแผนดินโนด ทางตะวันออกของเอเดน  (ปฐก. 4:16)</vt:lpstr>
      <vt:lpstr> 8. กาอิน...ให้กำเนิด     เอโนค กาอินสร้างเมืองขึ้น และเรียกเมืองนั้นตามชื่อบุตรของตนว่าเอโนค  (ปฐก. 4:17) </vt:lpstr>
      <vt:lpstr>9. อาดัมมีบุตรชาย 3 คน คือ กาอิน  อาแบล  และเสท  (เทียบ ปฐก.4:1-2,25)</vt:lpstr>
      <vt:lpstr>10. เสทมีบุตรชายคนหนึ่งด้วย ซึ่งเขาตั้งชื่อว่าเอโนช   (ปฐก. 4:26)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2.พระเจ้าทรงสั่งให้โนอาห์สร้างเรืออย่างไร (ปฐก.6:14-16)  1) ลำเรือยาวสามร้อยศอก กว้างห้าสิบศอก สูงสามสิบศอก  2) ต่อไม้ให้เว้นช่วงที่ไม้ท้องเรือชนกับไม้ข้างเรือเท่ากับความ  หนาไม้ข้างเรือ  3) เอาไม้สนมาต่อเรือใหญ่ลำหนึ่ง ให้มีหลายห้อง เอาชันยาทั้ง ด้านในและด้านนอก  4) ทำหลังคาเรือเว้นช่องว่างไว้หนึ่งศอก ทำทางเข้าไว้ข้างเรือ  ให้เรือมีดาดฟ้าสามชั้น  ก. ข้อ 1-4   ข. ข้อ 1,3,4   ค. ข้อ 2,3,4   ง. ข้อ 3,4 </vt:lpstr>
      <vt:lpstr>3.พระยาเวห์ได้สั่งให้โนอาห์นำสัตว์ทุกชนิดที่ไม่มีมลทินทั้งตัวผู้และตัวเมียไปด้วยอย่างละกี่คู่ (ปฐก.7:2) ก. 7 คู่     ข. 5 คู่    ค. 3 คู่    ง. 1 คู่ </vt:lpstr>
      <vt:lpstr>4.ระดับน้ำท่วมสูงแผ่นดินอยู่เป็นเวลากี่วัน (ปฐก.7:24) ก. สี่สิบวัน  ข. หนึ่งร้อยห้าสิบวัน  ค. หกร้อยหกสิบวัน  ง. เจ็ดร้อยเจ็ดสิบเจ็ดวัน  </vt:lpstr>
      <vt:lpstr>5.ในครั้งแรก โนอาห์ได้ปล่อยสัตว์ชนิดใดออกไปเพื่อจะได้ทราบว่าน้ำลดลงแล้วหรือยัง (ปฐก. 8:6-7) ก. นกพิราบ   ข. นกเหยี่ยว     ค. นกกา   ง. นกฮูก </vt:lpstr>
      <vt:lpstr>6.เมื่อโนอาห์คอยอยู่อีกเจ็ดวัน จึงปล่อยนกพิราบบินออกไปจากเรืออีก  มันได้นำสิ่งใดกลับมาหาเขาด้วย                    (ปฐก. 8:10-11) ก. ยอดต้นออ ที่มีใบสีเขียว  ข. ใบอ่อนของต้นปาล์ม  ค. ผลเล็กๆ ของต้นมะเดื่อ  ง. คาบใบมะกอกเทศเขียวสดมาด้วย </vt:lpstr>
      <vt:lpstr>7.โนอาห์รู้ได้อย่างไรว่าน้ำเริ่มแห้งจากแผ่นดินแล้ว (ปฐก.8:11-14)  ก. ทูตสวรรค์มาบอกโนอาห์ในฝัน ข. พระเจ้าทรงตรัสบอกกับโนอาห์เอง ค. ให้เชมเปิดหลังคาเรือดู ก็เห็นว่าแผ่นดินนั้นแห้งสนิท ง. ปล่อยนกพิราบออกไป แล้วมันไม่กลับมาหาเขาอีกเลย </vt:lpstr>
      <vt:lpstr>   8.โนอาห์สร้างแท่นบูชาสำหรับพระยาห์เวห์ เขาเลือกสิ่งใดมาเผาเป็นเครื่องบูชาบนแท่นนั้น (ปฐก. 8:20) ก. แพะและแกะพันธุ์ดีอย่างละคู่ ข. ผลิตผลในปีแรกที่เก็บเกี่ยวได้ ค. สัตว์และนกที่ไม่มีมลทินแต่ละชนิด ง.  นกพิราบและแพะอย่างละคู่ ทั้งเพศผู้และเพศเมีย </vt:lpstr>
      <vt:lpstr>9.“สิ่งมีชีวิตที่เคลื่อนไหวทั้งหมดจะเป็นอาหารของท่าน ดังที่เราให้พืชเขียวเป็นอาหารแก่ท่านแล้ว แต่ท่านอย่ากิน...............................................นั้น คือชีวิต...” (ปฐก. 9:3-4) พระเจ้าสั่งไม่ให้โนอาห์กินสิ่งใด ก. เลือดสัตว์ เพราะเลือดนั้นคือชีวิต   ข. เนื้อที่มีเลือดติดอยู่เพราะเลือดนั้นคือชีวิต ค. หัวใจของสัตว์ที่มีเลือดเพราะเลือดคือชีวิต ง. ข้อต่อสะโพกของสัตว์ทุกชนิดที่มีเลือดติดอยู่เพราะเลือดคือชีวิต    </vt:lpstr>
      <vt:lpstr>10.พระเจ้าตรัสว่า “นี่คือเครื่องหมายแห่งพันธสัญญาซึ่งเวลานี้เรากำลังทำระหว่างเรากับท่าน และกับบรรดาสิ่งมีชีวิตทั้งหลายที่อยู่กับท่านสืบไปทุกชั่วอายุ...” (ปฐก.9:12-13) พระเจ้าทรงใช้สิ่งใดเป็นเครื่องหมายแห่งพันธสัญญาที่กล่าวถึงนี้ ก. น้ำ    ข. รุ้ง    ค. เมฆ    ง. ฝน </vt:lpstr>
      <vt:lpstr>บทเรียนที่ 5 จากน้ำวินาศถึงอับราฮัม   (ปฐก 9:18-28 , 10 :1-32 และ11:1-32)   </vt:lpstr>
      <vt:lpstr> จงวงกลมล้อมรอบคำตอบที่ถูกต้อง  </vt:lpstr>
      <vt:lpstr> 1.บุตรชาย  ทั้ง3คนของโนอาห์      มีใครบ้าง (ปฐก.9:18) ก. เชม ฮาม และยาเฟท          ข. ซัดรัค เมซัค และอาเบเนโก   ค. กาอิน อาแบล และเสท          ง. อิสอัค   ยาโกบ และเอเซา </vt:lpstr>
      <vt:lpstr>2. โนอาห์เป็นกสิกร และเป็นคนแรกที่ปลูกสวน........... (ปฐก 9:20) ก. กล้วย      ข.  ผักสีเขียว ค. องุ่น       ง. มันฝรั่ง </vt:lpstr>
      <vt:lpstr>ก.คูช อียิปต์ พูต และคานาอัน       ข.อัชเคนัส รีฟาท และโทการมาห์ ค.เอลีชาห์ ทารชิช คิทธิม โรดานิม    ง.โกเมอร์ มาโกก มาดาย ยาวาน ทูบัล เมเชคและทิราส  </vt:lpstr>
      <vt:lpstr>7 .นิมโรด ซึ่งเป็นผู้มีอำนาจปกครองแผ่นดินคนแรก เขายังเป็นนายพรานผู้ยิ่งใหญ่เฉพาะพระพักตร์พระยาห์เวห์ จนมีคำพูดว่า “เป็นพรานเก่งกาจเหมือนนิมโรด เฉพาะพระพักตร์ พระยาห์เวห์” (ปฐก 10:8-9) นิมโรด เป็นบุตรของใคร  ก. คูช    ข.สับเทคา        ค. ราอามาห์     ง. เดดาน  </vt:lpstr>
      <vt:lpstr>8.เอลาม อัสชูร์ อารปัคชาด ลูด และอารัม บุคคลเหล่านี้เป็นบุตรของใคร (ปฐก 10 :22) ก. ยาเฟท             ข. เชม                      ค. ฮาม และ               ง. อียิปต์  </vt:lpstr>
      <vt:lpstr>9. พระยาห์เวห์จึงทรงกระทำให้เขากระจัดกระจายจากที่นั่นไปทั่วแผ่นดิน เขาจึงเลิกสร้างเมือง     เพราะฉะนั้น เมืองนี้จึงมีชื่อว่า ................... (ปฐก.11:8-9) ก. เชเคม        ข.หอทศพล       ค. สิโลอัม       ง. บาเบล    </vt:lpstr>
      <vt:lpstr>10. ลำดับวงศ์ตระกูลของเทราห์  เทราห์มีบุตรชื่อ...................  นาโฮร์ และฮาราน (ปฐก 11:27) คำตอบในช่องว่างคือข้อใด  ก. โลท      ข. เปเลก             ค.อับราม    ง.เรอูล   </vt:lpstr>
      <vt:lpstr> </vt:lpstr>
      <vt:lpstr> จงวงกลมล้อมรอบคำตอบที่ถูกต้อง  </vt:lpstr>
      <vt:lpstr>PowerPoint Presentation</vt:lpstr>
      <vt:lpstr>2.อับ​ราม​มี​อายุ​เจ็ดสิบ​ห้า​ปี​เมื่อ​เขา​ออก​จาก​ฮา​ราน 5อับ​ราม​พา​นาง​ซา​ราย ภรรยา​ของ​ตน​กับ​โลทบุตร​ของ​น้อง​ชาย​และ​ทรัพย์​สมบัติ​ทั้งหมด​ที่​ได้​สะสม​ไว้ รวม​ทั้ง​บรรดา​ผู้คน​ที่​หา​มา​ได้​ใน​เมือง​ฮา​ราน ออก​เดินทาง​ไป​ยัง​แผ่น​ดิน........................ (ปฐก 12:4-5) ก. ยูดา​     ข. คา​นา​อัน   ค. สะมาเรีย     ง. เมโสโปเตเมีย </vt:lpstr>
      <vt:lpstr>3. เมื่อเกิด​ความ​ขาดแคลน​อาหาร​ขึ้น​ใน​แผ่น​ดิน อับ​ราม​จึง​ลง​ไป​ที่​ประเทศ​อียิปต์​เพื่อ​อาศัย​อยู่​ที่นั่น เพราะ​ความ​ขาดแคลน​อาหาร​ใน​แผ่น​ดิน​รุนแรง​มาก ขณะที่​กำลังจะ​เข้า​ประเทศ อียิปต์ เขา​บอก​กับ​นาง​ซา​ราย​ภรรยา​ว่า “จง​ฟัง​ฉัน ฉัน​รู้​ว่า​เธอ​เป็น​คน​สวย เมื่อ​ชาว​อียิปต์​เห็น​เธอ เขา​จะ​คิด​ว่า “คน​นี้​เป็น​ภรรยา​ของ​เขา” แล้ว​เขา​จะ​ฆ่า​ฉัน​และ​ไว้​ชีวิต​ของ​เธอ ดังนั้น จง​บอกว่า​........................................................ เพื่อ​เขา​จะ​ปฏิบัติ​ต่อ​ฉัน​อย่าง​ดี​เพราะ​เห็นแก่​เธอ และ​ไว้​ชีวิต​ฉัน​ด้วย​เพราะ​เห็นแก่​เธอ”  (ปฐก.12:10-13)  ก. เธอ​เป็น​น้องสาว​ของ​ฉัน  ข.  เธอเป็นเป็นหลานสาวของฉัน   ค. เธอเป็นภรรยาของโลทหลานชาย  ง.เธอเป็นหญิงคนหนึ่งที่ติดตามมา </vt:lpstr>
      <vt:lpstr>4.อับรามได้ขานพระนามพระยาเวห์ที่ใด (ปฐก.12:8,13:3-4)   ก.ระหว่างทางที่จะเดินทางไปในประเทศอียิปต์  ข.ในนิมิตที่ตนได้พบพระยาเวห์ที่ใต้ต้นโอ๊กของโมเรห์ ที่เชเคม ค.ที่ดินแดนฮารานบ้านเกิดของตนที่พระยาเวห์ทรงทำพันธสัญญาไว้ ง. ที่เขาเคยตั้งกระโจมระหว่างเบธเอลกับอัย  เป็นที่ซึ่ง...ได้สร้างพระแท่นบูชา </vt:lpstr>
      <vt:lpstr>5. เพราะเหตุใดโลทจึงต้องแยกทางกับอับราม (ปฐก.13:5-8) ก. เกิดการกันดารอาหาร  ข. พระเจ้าสั่งให้ไปคนละทิศ  ข. นางซารายเกิดไม่พอใจโลท  ง. คน​เลี้ยง​สัตว์​ของ​อับ​ราม​กับ​ คน​เลี้ยง​สัตว์​ของ​โลท​วิวาท​กัน  </vt:lpstr>
      <vt:lpstr>6. โลทอาศัยอยู่ท่ามกลางหัวเมืองในลุ่มแม่น้ำจอร์แดน และตั้งกระโจมอยู่ใกล้ชานเมืองใด (ปฐก. 13:12-13) ก. อูร์   ข. ฮาราน   ค. โสดม   ง. โศอาร์ </vt:lpstr>
      <vt:lpstr>7. อับ​ราม​จึง​ย้าย​ประ​โจม​มา​อาศัย​อยู่​ที่​หมู่​ต้น​โอ๊ก​ของ​มัมเร ที่................... แล้ว​สร้าง​พระ​แท่น​บูชา​ถวาย​แด่​พระ​ยาห์​เวห์​ที่นั่น (ปฐก 13:18)  ก. ​เฮ​โบ​รน  ข. อูร์              ค. ฮาราน   ง. โสดม   </vt:lpstr>
      <vt:lpstr>8. เพราะเหตุใดนางซารายถึงข่มเหงนางฮาการ์จนนางต้องหนีไป (ปฐก.16:4-6) ก. นางซารายอิจฉาที่นางฮาการ์สวย  ข. อับรามนอกใจ จนทำให้นางฮาการ์เหยียดหยามนางซาราย ค. อับรามเอาใจนางฮาการ์มากกว่า เขาก็ดูหมิ่นเหยียดหยาม นางซาราย ง. นางฮาการ์รู้ว่าเขาตั้งครรภ์แล้ว เขาก็ดูหมิ่นเหยียดหยาม นางซาราย</vt:lpstr>
      <vt:lpstr>9.“นี่แน่ะ ท่านตั้งครรภ์แล้วจะคลอดบุตรชาย และจะตั้งชื่อเขาว่าอิชมาเอลเพราะพระยาห์เวห์ทรงสดับฟังเสียงร้องทุกข์ของท่าน...” เป็นถ้อยคำที่ทูตสวรรค์พูดกับใคร (ปฐก.16:7-12) ก. โลท   ข. อับราม   ค. นางซาราย   ง. นางฮาการ์ </vt:lpstr>
      <vt:lpstr>10.บ่อน้ำที่อยู่ระหว่างคาเดชและเบเรด ที่ชื่อว่า “บ่อลาไฮ  โรอี” แปลว่าอะไร (ปฐก.16:14) ก. องค์พระผู้เป็นเจ้าของข้าพเจ้า  ข. พระยาเวห์ทรงเลียวมองข้าพเจ้า ค. พระผู้ทรงพระชนม์ทรงเห็นข้าพเจ้า  ง. ข้าแต่พระยาเวห์ผู้ทรงสรรพานุภาพ</vt:lpstr>
      <vt:lpstr>11. พระเจ้าตรัสว่ากับเขาว่า...ท่าน​จะ​ไม่​ชื่อ​ว่า​อับ​ราม​อีก​แล้ว ท่าน​จะ​มี​ชื่อ​ใหม่​ว่า..................(ปฐก 17:5) คำตอบในช่องว่างคือข้อใด ก.อับราฮัม                              ข.โลท                                     ค.ยาโคบ                                  ง.อาดัม </vt:lpstr>
      <vt:lpstr>12. พระเจ้า  ได้ทรงสั่งให้กระทำพิธีเข้าสุหนัต  เพื่อเป็นเครื่องรับรองพันธสัญญาระหว่างพระองค์กับใคร   (ปฐก.17:9-10)   ก.ยาโคบ                                   ข.โลท                                     ค.อับราฮัม                              ง.อาดัม </vt:lpstr>
      <vt:lpstr>13. พระ​เจ้า​ตรัส​กับ...........................​ว่า “ส่วน​นาง​ซา​ราย ภรรยา​ของ​ท่าน​นั้น ท่าน​อย่า​เรียก​นาง​ว่า​ซา​ราย​อีกแต่​จง​เรียก​ว่า​ซาราห์  (ปฐก.17: 15)  คำตอบในช่องว่างคือข้อใด  ก.อาดัม         ข.โลท                                     ค.ยาโคบ                                  ง.อับราฮัม                              </vt:lpstr>
      <vt:lpstr>14.  พระเจ้าตรัสกับใคร เพื่อให้เขาตั้งชื่อบุตรชายว่า “อิสอัค”    (ปฐก.17: 18-19)    ก. ฮาการ์     ข.โลท                                     ค. อับราฮัม                                  ง.อาดัม </vt:lpstr>
      <vt:lpstr>15. สำหรับ...............................​นั้น เรา​ฟัง​ท่าน​แล้ว เรา​จะ​อวย​พร​เขา จะ​ทำ​ให้​เขา​มี​ลูก​หลาน​มาก เรา​จะ​ทวี​จำนวน​เขา​ยิ่งๆ ขึ้น เขา​จะ​เป็น​บิดา​ของ​เจ้าชาย​สิบ​สอง​องค์ เรา​จะ​ทำ​ให้​เขา​เป็น​ชน​ชาติ​ใหญ่ (ปฐก 17:20) คำตอบในช่องว่างคือข้อใด  ก. อับราฮัม    ข. อิสอัค        ค. ยาโคบ    ง. อิช​มา​เอล </vt:lpstr>
      <vt:lpstr>16. อับราฮัมเข้าพิธีสุหนัตในวันเดียวกันกับใคร (ปฐก 17:26)  ก. อับราฮัม    ข. อิช​มา​เอล       ค. ยาโคบ     ง. อิสอัค</vt:lpstr>
      <vt:lpstr>บทเรียนที่ 7 : อับราฮัมอ้อนวอนเพื่อเมืองโสโดม (ปฐก. 18:1-19:29)  </vt:lpstr>
      <vt:lpstr> จงวงกลมล้อมรอบคำตอบที่ถูกต้อง  </vt:lpstr>
      <vt:lpstr>PowerPoint Presentation</vt:lpstr>
      <vt:lpstr>2.เขาพูดว่า “เจ้านายของข้าพเจ้า ถ้าท่านโปรดปรานข้าพเจ้า โปรดอย่าผ่านผู้รับใช้ของท่านไปเลย” คำที่ขีดเส้นใต้หมายถึงใคร และกล่าวกับผู้ใด (ปฐก.18:1-5) ก. โลท – อับราฮัม   ข. อับราฮัม – ชายสามคน ค. ทูตสวรรค์ – นางซาราห์  ง. อับราฮัม – กษัตริย์ฟาโรห์  </vt:lpstr>
      <vt:lpstr>3.เมื่อชายสามคน ​ถาม​ว่า “นาง​ซา​ราห์ภรรยา​ของ​ท่าน​อยู่​ที่ไหน”  อับ​รา​ฮัม​ตอบ​ว่า “นาง​อยู่​ใน​กระโจม” คน​หนึ่ง​จึง​พูด​ว่า “ปี​หน้า  เรา​จะ​กลับ​มา​หา​ท่าน​อีก​อย่าง​แน่​นอน นาง​ซา​ราห์​ภรรยา​ของ​ท่าน​จะ​มี​บุตร​ชาย​คน​หนึ่ง” เมื่อนางซาราห์ได้ยินดังนี้ นางมีปฏิกิริยาอย่างไรบ้าง  (ปฐก. 18:9-12) ก. กลัว และคิดว่าขอให้สิ่งนี้เกิดขึ้นจริง  ข. หัวเราะ และคิดว่าพวกเขาโกหกแน่ๆ ค. กลัว และคิดในใจว่าจะเป็นไปได้อย่างไร ง. หัวเราะอยู่ในใจ และคิดว่าตนแก่เกินจะมีบุตร </vt:lpstr>
      <vt:lpstr>4.พระยาห์เวห์ทรงพระดำริว่า “ควรหรือที่เราจะปิดบังไม่ให้ อับราฮัมรู้ถึงสิ่งที่เราจะกระทำ...” สิ่งที่พระยาเวห์ทรงกระทำ คือสิ่งใด (เทียบ ปฐก.18:16-22) ก. ลงโทษครอบครัวของโลท   ข. ให้นางซาราห์มีบุตรชาย ค. ทำลายเมืองโสดมและโกโมราห์  ง. ให้แผ่นดินคานาอันแก่อับราฮัม </vt:lpstr>
      <vt:lpstr>5.อับราฮัมต่อรองขอพระยาเวห์ไม่ให้ทำลายเมืองโสดมและโกโมราห์ ว่าจนสุดท้ายถ้าพบคนชอบธรรมอยู่ในเมืองเพียงกี่คน (เทียบ ปฐก.18:23-32) ก. 20 คน   ข. 10 คน   ค. 5 คน   ง. 1 คน </vt:lpstr>
      <vt:lpstr>6.เมื่อทูตสวรรค์สององค์มาถึงเมืองโสโดมในเวลาเย็น โลทกำลังนั่งอยู่ที่ประตูเมืองโสโดม เมื่อโลทเห็นเข้า เขาทำอย่างไร (ปฐก.19:1-2)ก. ลุกขึ้นไปต้อนรับ กราบลงกับพื้นดิน  ข. จับตัวและมอบให้ตามที่ประชาชนร้องขอ ค. วิ่งออกจากกระโจมและเชิญเข้ามาข้างใน ง. เชิญเข้าไปในเมือง และจัดงานเลี้ยงต้อนรับ </vt:lpstr>
      <vt:lpstr>7.ทูตสวรรค์ทำอย่างไรถึงทำให้ชาวเมืองโสโดมไม่สามารถเข้ามาในบ้านโลทได้ (ปฐก.19:6-11) ก. ใช้แสงสว่างจ้าทำให้ตาบอด   ข. ให้ลูกสาวโลทออกไปแทน ค. เลี่ยงหนีออกไปทางหน้าต่าง   ง. ให้มีลูกไฟตกลงมาจากฟ้า </vt:lpstr>
      <vt:lpstr>8. ทูตสวรรค์องค์หนึ่งกล่าวว่า “จงหนีให้รอดชีวิต อย่าเหลียวหลังกลับ หรือหยุดในที่ลุ่มแม่น้ำ จงหนีไปที่ภูเขาเถิด มิฉะนั้น ท่านจะถูกทำลายไปด้วย” (ปฐก.19:17)  เมื่อภรรยาของโลทหยุดและหันกลับไปมอง เกิดอะไรขึ้นกับนาง (ปฐก.19:25-26) ก. ถูกไฟเผาเป็นเถ้า   ข. กลายเป็นเสาเกลือ  ค. ถูกสาปเป็นก้อนหิน   ง. กลายเป็นคนตาบอด </vt:lpstr>
      <vt:lpstr>9.โลทขอทูตสวรรค์ให้ตนและครอบครัวหนีไปยังเมือง.............. ก่อนที่เมืองโสโดมจะถูกทำลาย (ปฐก.19:18-22) ก.ฮาราน    ข. เชเคม  ค.โศอาร์   ง.เฮโบรน </vt:lpstr>
      <vt:lpstr>10.พระยาห์เวห์ทรงบันดาลให้........................................  เผาเมืองโสโดมและโกโมราห์ พระองค์ทรงทำลาย สองเมืองนี้ ลุ่มแม่น้ำทั้งหมดพร้อมกับชาวเมืองและพืชต่างๆที่นั่น (ปฐก. 19:24-25) ก. กำมะถันและให้ฟ้าผ่า   ข.ฟอสฟอรัสและไฟตกจากฟ้า ค. กำมะถันและดินประสิวตกจากฟ้า   ง. กำมะถันและไฟตกจากฟ้า </vt:lpstr>
      <vt:lpstr>บทเรียนที่ 8 : กำเนิดของอิสอัค นางฮาการ์และอิชมาเอล  อับราฮัมกับอาบีเมเลคที่เบเออร์เชบา(ปฐก. 21:1-34)  อับราฮัมพร้อมจะถวายอิสอัคเป็นเครื่องบูชา (ปฐก 22:1-19) ลูกหลานของนาโฮร์ และที่ฝั่งศพบรรพบุรุษ  (ปฐก 23:1-20)  </vt:lpstr>
      <vt:lpstr> จงวงกลมล้อมรอบคำตอบที่ถูกต้อง  </vt:lpstr>
      <vt:lpstr>PowerPoint Presentation</vt:lpstr>
      <vt:lpstr>2.อับราฮัมให้บุตรชายที่เกิดจากนางซาราห์เข้าสุหนัตเมื่ออายุได้กี่วัน (ปฐก.21:4) ก. 3 วัน   ข. 8 วัน   ค. 30 วัน   ง. 40 วัน  </vt:lpstr>
      <vt:lpstr>3.เมื่อนางซาราห์เห็นบุตรชายของนางฮาการ์กำลังเล่นอยู่กับบุตรของตน นางซาราห์จึงไปบอกให้อับราฮัมทำอย่างไร (ปฐก.21:9-10) ก. แบ่งมรดกให้บุตรชายคนละครึ่ง   ข. ให้สองแม่ลูกไปเป็นทาสอยู่กับโลท ค. ให้ไล่นางฮาการ์และบุตรไปอยู่ที่อื่น   ง. จับบุตรชายของนางฮาการ์บูชาพระเจ้า  </vt:lpstr>
      <vt:lpstr>4.พระเจ้าตรัสกับอับราฮัมว่า “...เราจะทำให้บุตรของทาสหญิงเป็นชนชาติใหญ่ด้วย เพราะเขาก็เป็นบุตรของท่านเช่นกัน” (ปฐก.21:12-13) คำที่ขีดเส้นใต้หมายถึงใคร ก. อิสอัค   ข. ยาโคบ   ค. เอซาว   ง. อิชมาเอล </vt:lpstr>
      <vt:lpstr>5.นางฮาการ์และบุตรชายเร่ร่อนไปถิ่นทุรกันดารเบเออร์เชบา เมื่อน้ำในถุงหนังหมด นางก็ร้องไห้เพราะกลัวเด็กจะตายเพราะไม่มีน้ำให้ดื่ม พระเจ้าทรงช่วยเหลือนางฮาการ์อย่างไร (ปฐก.21:17-19) ก. ให้ทูตสวรรค์มาคอยปกป้องดูแล  ข. ดลใจให้นางซาราห์เปลี่ยนใจมารับกลับ ค. สัญญาจะช่วยนางฮาการ์ให้ได้รับมรดก  ง. ทูตสวรรค์ของพระเจ้ามาปลอบใจและบันดาลให้เห็นบ่อน้ำ </vt:lpstr>
      <vt:lpstr>6. อิชมาเอล บุตรของอับราฮัมกับนางฮาการ์ ได้เติบโตขึ้นเป็นอะไร (ปฐก.21:20) ก. พ่อค้า   ข. หัวหน้าชนเผ่า ค. หัวหน้าสมณะ  ง. นายพรานผู้ชำนาญ </vt:lpstr>
      <vt:lpstr>7.อับราฮัมและกษัตริย์อาบีเมเลค   ทั้งสองคนทำพันธสัญญาต่อกันในสถานที่ใด  (ปฐก 21:27-31) ก. เบเออร์เชบา  ข.ขิดโรน ค. โศอาร์   ง.เฮโบรน </vt:lpstr>
      <vt:lpstr>8.พระเจ้าตรัสว่า “จงพาอิสอัคบุตรของท่าน บุตรคนเดียวที่ท่านรัก ไปยังดินแดนโมริยาห์....” เพื่อให้อับราฮัมกระทำสิ่งใด (ปฐก.22:2) ก. ให้ทั้งคู่เห็นอัศจรรย์ของพระเป็นเจ้า ข. ถวายอิสอัคเป็นเครื่องเผาบูชาบนภูเขา ค. ทดลองใจของอับราฮัมและความเชื่อ      ของอิสอัค ง. ทำพันธสัญญากับอับราฮัมและลูกหลาน     ของเขา </vt:lpstr>
      <vt:lpstr>9. อิสอัคพูดกับอับราฮัม บิดาของตนว่า “พ่อครับ” อับราฮัมถามว่า “อะไร หรือลูก” อิสอัคพูดต่อไปว่า “ดูซิ ที่นี่มีไฟและฟืน แต่ลูกแกะที่จะใช้เผาบูชา อยู่ที่ไหน”  อับราฮัมตอบว่า “ลูกเอ๋ย....................................................”  แล้วทั้งสองคนก็เดินทางต่อไป  (ปฐก.22:7-8)  คำตอบในช่องว่างคือข้อใด  ก. ใจเย็นๆ เดี๋ยวพ่อจะให้คนจัดหามาให้ ข.  เดี๋ยวพ่อจะหาลูกแกะจากแถวๆนี้เอง ค. พระเจ้าจะทรงจัดหาลูกแกะสำหรับเผา      บูชาให้เอง ง. เมื่อถึงที่เจ้าก็จะทราบเองว่าลูกแกะนั้น     จะนำมาจากที่ไหน </vt:lpstr>
      <vt:lpstr>10. เมื่อทูตสวรรค์มาห้ามอับราฮัม และเห็นว่าเขามิได้หวงบุตรคนเดียวของเขาที่จะถวายให้แก่พระเจ้า  แสดงให้เห็นว่าอับราฮัมเป็นคนเช่นไร (เทียบ ปฐก.22:12) ก. รู้สึกเกรงกลัวพระเจ้า    ข. มีความยำเกรงพระเจ้า ค. นอบน้อมเชื่อฟังในคำสั่ง    ง. โอนอ่อนผ่อนตามพระประสงค์ </vt:lpstr>
      <vt:lpstr>11. อับราฮัมเงยหน้าขึ้น แลเห็นแกะเพศผู้ตัวหนึ่ง เขาของมันติดอยู่ในพุ่มไม้ อับราฮัมจึงไปจับมันมาฆ่าเผาถวายบูชาแทนบุตรชาย อับราฮัมเรียกสถานที่นั้นว่าอะไร (ปฐก.22:13-14) ก. พระยาเวห์ทรงทดลอง    ข. ข้าพเจ้าได้เห็นพระเจ้า ค. พระยาห์เวห์ทรงจัดเตรียมไว้   ง. พระเจ้าทรงสดับฟังเสียงข้าพเจ้า </vt:lpstr>
      <vt:lpstr>12.  ทูตของพระยาห์เวห์จากสวรรค์เรียกอับราฮัมเป็นครั้งที่สองว่า  พระยาห์เวห์ตรัส เพราะท่านได้ทำดังนี้ คือมิได้หวงบุตรชายคนเดียวของท่านไว้ เราสาบานต่อเราเองว่า เราอวยพรให้ท่านอย่างมาก จะให้ลูกหลานของท่านทวีจำนวนมากเท่ากับดวงดาวบนท้องฟ้าและเม็ดทรายตามชายทะเล ลูกหลานของท่านจะได้เมืองของศัตรูเป็นกรรมสิทธิ์  ชนทุกชาติบนแผ่นดินจะได้รับพระพรเพราะลูกหลานของท่าน ทั้งนี้ เพราะ.................................” (ปฐก 22: 15-18) คำตอบในช่องว่างคือข้อใด ก. ท่านเชื่อฟังคำสั่งของเรา    ข. เพราะท่านสนใจคำสั่งของเรา ค. ท่านไม่ฆ่าบุตรของท่าน     ง. ท่านรักลูกชายของท่านมาก   </vt:lpstr>
      <vt:lpstr>13. อับราฮัมเดินทางกลับไปยังเมืองใด (ปฐก.22:19) ก. เออร์   ข. โศอาห์   ค. โกโมราห์   ง. เบเออร์เชบา </vt:lpstr>
      <vt:lpstr>14. น้องชายของอับราฮัม มีชื่อว่าอะไร (ปฐก 22:20) ก.โลท    ข. นาโฮร์ ค.ลาบัน    ง.โยเซฟ </vt:lpstr>
      <vt:lpstr>15.   อับราฮัมฝังศพนางซาราห์ ภรรยาของตนใน.......................... ตรงข้ามมัมเร คือเฮโบรน ในแผ่นดินคานาอัน (ปฐก 23:19) ก. ถ้ำซึ่งอยู่ในทะเลทราย     ข. ถ้ำซึ่งอยู่ในนาของนาโฮร์  ค. ถ้ำซึ่งอยู่ในนาที่มัคเปลาห์   ง. ถ้ำซึ่งอยู่ในนาที่ฮาราน  </vt:lpstr>
      <vt:lpstr>บทเรียนที่ 9 : การแต่งงานของอิสอัค (ปฐก 24:1-67)                        เอซาวและยาโคบและ เอซาวขายสิทธิการเป็น      บุตรคนแรกให้ยาโคบ (ปฐก. 25:19-34)                        อิสอัคที่เมืองเกราร์ (ปฐก 26:1-33)   </vt:lpstr>
      <vt:lpstr> จงวงกลมล้อมรอบคำตอบที่ถูกต้อง  </vt:lpstr>
      <vt:lpstr> 1.อับราฮัมได้กล่าวข้อความต่อไปนี้กับใคร “จงวางมือที่โคนขาของฉันเถิด 3ฉันจะให้ท่านสาบานต่อพระยาห์เวห์ พระเจ้าแห่งสวรรค์และแผ่นดินว่า แม้ฉันจะอาศัยในหมู่ชาวคานาอัน ท่านก็อย่าเลือกลูกสาวของเขาเป็นภรรยาลูกชายของฉัน 4ท่านจงไปยังบ้านเกิดเมืองนอนของฉัน ไปพบญาติของฉัน เพื่อเลือกภรรยาให้อิสอัค ลูกชายของฉัน”   (ปฐก 24:1-4) ก. สาวใช้ที่ดูแลทุกอย่างในบ้าน ข. ลาบันผู้ดูแลทรัพย์สมบัติทั้งหมดของเขา ค. โลทหลานชายที่ช่วยดูแลทรัพย์สมบัติทั้งหมดของเขา ง. ผู้รับใช้อาวุโสที่สุดในบ้าน ผู้ดูแลทรัพย์สมบัติทั้งหมดของเขา </vt:lpstr>
      <vt:lpstr>2. นางเรเบคาร์เป็นบุตรสาวของใคร (ปฐก 24:15,24)      ก. โศหาร์    ข. เบธูเอล   ค. ฮาการ์  ง. นาโฮร์ </vt:lpstr>
      <vt:lpstr> 3. อิสอัคอาศัยอยู่ในดินแดนที่มีชื่อว่าอะไร (ปฐก 24:62 ) ก. ฮาราน    ข. เนเกบ    ค. เฮโบรน    ง. เบอร์เออร์เชบา</vt:lpstr>
      <vt:lpstr>4. อิสอัคได้รับการปลอบใจหลังจากมารดาเสียชีวิตจากเหตุการณ์ใด (ปฐก 24:67) ก. บิดาให้เขาใช้ชีวิตอย่างอิสระ  ข.ได้รับทรัพย์สมบัติจากอับราฮัมผู้เป็นบิดา ค. เขาแต่งงานกับเรเบคาห์ และรักนางมาก ง.เขาได้ดูแลรับใช้อับราฮัมผู้เป็นบิดาแทนนางซาราห์ </vt:lpstr>
      <vt:lpstr>5. “ ศิมราม โยกชาน เมดาน มีเดียน อิชบากและชูอาห์”  บุคคลเหล่านี้เป็นบุตรของอับราฮัมกับใคร (ปฐก 25:2)  ก.นางเคทูราห์            ข.นางฮาการ์   ค.นางเรเบคาห์           ง.นางมีเรียม</vt:lpstr>
      <vt:lpstr> 6. อับราฮัมมีอายุ.....................จึงสิ้นชีวิตในวัยชราอันยาวนานและผาสุก ไปรวมอยู่กับบรรดาบรรพบุรุษ          อิสอัคและอิชมาเอลบุตรชายฝังเขาไว้ในถ้ำมัคเปลาห์ตรงข้ามมัมเร ในทุ่งนาของเอโฟรน บุตรของ      โศหาร์ ชาวฮิตไทต์  อับราฮัมซื้อที่นาผืนนี้จากชาวฮิตไทต์ อับราฮัมและนางซาราห์ ภรรยาถูกฝังไว้ที่นั่น     (ปฐก 25:7-10)   คำตอบในช่องว่างคือข้อใด ก.หนึ่งร้อยยี่สิบปี      ข. หนึ่งร้อยห้าสิบปี   ค.หนึ่งร้อยเจ็ดสิบห้าปี           ง.สองร้อยปี  </vt:lpstr>
      <vt:lpstr>7.  ลูกหลานของ........................อาศัยอยู่ในเขตแดนระหว่างฮาวิลาห์กับชูร์ ซึ่งอยู่ใกล้ชายแดนอียิปต์       ตามเส้นทางไปยังแคว้นอัสซีเรีย ต่างตั้งกระโจมพำนักอยู่ต่อหน้าบรรดาพี่น้องของตน  (ปฐก 25:18) ก. เคทูราห์    ข. อิชมาเอล   ค. เรเบคาห์    ง. นาโฮร์ </vt:lpstr>
      <vt:lpstr>8.  แต่บุตรแฝดในครรภ์ดิ้นเบียดกัน นางจึงพูดว่า “ถ้าจะต้องเป็นดังนี้ ฉันจะมีชีวิตอยู่ต่อไปทำไม” ใครเป็นคนพูดประโยคนี้ ปฐก.25:21-22) ก. ฮาการ์   ข. ซาราย   ค. เรเบคาห์  ง. ภรรยาเอซาว  </vt:lpstr>
      <vt:lpstr>9.“ชนสองชาติอยู่ในครรภ์ของท่าน ประชากรสองชาติที่เป็นอริกันจะออกมาจากท่าน  ชนชาติหนึ่งจะมีอำนาจมากกว่าอีกชนชาติหนึ่ง และคนพี่จะรับใช้คนน้อง” คำทำนายนี้หมายถึงใคร (ปฐก. 25:23-28) ก. กาอิน – อาแบล   ข. เอซาว – ยาโคบ ค. อิสอัค – อิชมาแอล     ง. โยเซฟ – เบนยามิน   </vt:lpstr>
      <vt:lpstr>10.คนแรกที่ออกมามีผิวแดง มีขนปกคลุมอยู่ทั้งตัว จึงได้ชื่อว่า... (ปฐก.25:25) ก. อิสอัค   ข. ยาโคบ   ค. เอซาว   ง. อิชมาแอล </vt:lpstr>
      <vt:lpstr> 11.  “เป็นคนสงบเสงี่ยม ชอบอยู่ในกระโจม” หมายถึงใคร (ปฐก.25:27)   ก. อิสอัค   ข. ยาโคบ   ค. เอซาว   ง. อิชมาแอล</vt:lpstr>
      <vt:lpstr>12.อิสอัครักเอซาวมากกว่ายาโคบเพราะอะไร (ปฐก.25:28) ก. เอซาวรูปร่างดีกว่ายาโคบ   ข. เอซาวมักจะหาของดีๆ มาให้ ค. ชอบกินผลไม้ที่เอซาวหามาให้   ง. ชอบกินเนื้อสัตว์ที่เอซาวล่ามาให้ </vt:lpstr>
      <vt:lpstr>13.เอซาวขายสิทธิบุตรคนแรกของตนแก่ยาโคบกับสิ่งใด (ปฐก.25:29-34) ก. ขนมปัง - แกงถั่ว    ข. ขนมปัง - แกงเนื้อ  ค. เนื้อสัตว์ - แกงถั่ว    ง. แกงสีแดง – เนื้อสัตว์ </vt:lpstr>
      <vt:lpstr>      อิสอัคที่เมืองเกราร์ (ปฐก 26: 1-4) เกิดความขาดแคลนอาหารขึ้นอีกครั้งหนึ่งในแผ่นดิน ต่างจากครั้งแรกซึ่งเกิดขึ้นในสมัยของอับราฮัม อิสอัคไปเฝ้า.....14..... กษัตริย์ชาวฟีลิสเตียที่เมืองเกราร์  พระยาห์เวห์ทรงสำแดงพระองค์แก่อิสอัค ตรัสว่า “อย่าลงไปอียิปต์ จงอยู่ในแผ่นดินที่เราจะบอกท่าน  จงอยู่ในแผ่นดินนี้ เราจะอยู่กับท่านและอวยพรท่าน เพราะเราจะยกดินแดนทั้งหมดนี้ให้ท่านและลูกหลานของท่าน เราจะรักษาคำสาบานที่เราให้ไว้แก่.......15....... บิดาของท่าน  เราจะให้ท่านมีลูกหลานมากดุจดวงดาวในท้องฟ้า และเราจะมอบดินแดนทั้งหมดนี้ให้ลูกหลาน ชนทุกชาติบนแผ่นดินจะรับพรเพราะลูกหลานของท่าน   </vt:lpstr>
      <vt:lpstr>บทเรียนที่ 10   ยาโคบหลอกลวงอิสอัคเพื่อรับพร ปฐก. 27:1-45)               ความฝันของยาโคบ  (ปฐก. 28:1-22, 29:1-30:24) </vt:lpstr>
      <vt:lpstr> จงวงกลมล้อมรอบคำตอบที่ถูกต้อง  </vt:lpstr>
      <vt:lpstr>PowerPoint Presentation</vt:lpstr>
      <vt:lpstr>2.ใครที่เอาเสื้อตัวดีที่สุดของเอซาวบุตรคนโต เป็นเสื้อที่นางเก็บไว้ในบ้านมาให้ยาโคบบุตรคนเล็กสวม เอาหนังแพะมาคลุมแขนและคอส่วนที่เกลี้ยงของเขา  แล้วจึงส่งอาหารอร่อยกับขนมปังซึ่งนางจัดทำนั้นให้  ยาโคบ บุตรชายของนาง เขาจึงเข้าไปหาบิดา (ปฐก.27:15-18) ก. นางเรเบคาห์  ข. นางฮาการ์     ค. นางเคทูราห์    ง.  นางซาราห์   </vt:lpstr>
      <vt:lpstr>3. เมื่ออิสอัคถามยาโคบว่า “ลูกเอ๋ย ทำอย่างไรลูกถึงล่าสัตว์มาได้เร็วเช่นนี้” ยาโคบตอบอิสอัคว่าอย่างไร(ปฐก.27:20) ก. ไม่มีสิ่งใด ที่พระยาเวห์ พระเจ้าของพ่อ จะทำไม่ได้ ข. เพราะพ่อให้พรลูก ลูกจึงเป็นนายพรานผู้ชำนาญในการล่า ค. พระยาเวห์ พระเจ้าของพ่อ ทรงบันดาลให้ลูกล่ามันได้ ง. พระยาเวห์ พระเจ้าของอับราอัม และอิสอัค ทรงอวยพรลูก </vt:lpstr>
      <vt:lpstr>4.เพราะเหตุใด เอซาวจึงพูดว่า “เขาชื่อ ยาโคบนั้นถูกต้องแล้ว  เขาหลอกลวงลูกสองครั้งแล้ว” (ปฐก.27:36) ก. ยาโคบแย่งเอาสิทธิบุตรคนแรก และยังมารับพรของเขาไป ข. ยาโคบปลอมตัวเป็นเอซาว และยังมาหลอกรับพรของเขาไป ค. เคยหลอกเอาแกงถั่งมาแลกกับสิทธิบุตรคนแรกเพื่อมารับพร ง. ยาโคบขโมยเสื้อของเอซาวและเนื้อที่ล่ามาเพื่อจะปรุงเป็นอาหารไป </vt:lpstr>
      <vt:lpstr>5.นางเรเบคาห์บอกให้ยาโคบไปอยู่กับใครที่เมืองฮาราน (ปฐก.27:43) ก. ลาบัน พี่ชายของนาง    ข. โลท หลานของอับราฮัม ค. บิดาของนางที่แคว้นปัดดาน   ง. อิชมาเอล พี่ชายของอัสอัค </vt:lpstr>
      <vt:lpstr>6.อิสอัคเรียกยาโคบมาพบและอวยพรเขา สั่งว่า “ลูกอย่าแต่งงานกับหญิงชาวคานาอันเลย  จงไปยังแคว้น                 ปัดดานอารัมเถิด ไปที่บ้านเบธูเอลบิดาของแม่ของลูก              จงแต่งงานกับหญิงที่นั่นซึ่งเป็นลูกสาวคนใดคนหนึ่งของ................ พี่ชายแม่ของลูก (ปฐก 28:1-2) คำตอบในช่องว่างคือข้อใด  ก. ลาบัน                     ข. นาโฮร์   ค. เชม        ง. อาบีเมเลค</vt:lpstr>
      <vt:lpstr>7. ยาโคบเอาหินก้อนหนึ่งมาหนุนศีรษะ แล้วนอนที่นั่น เขาฝันเห็นบันไดอันหนึ่งทอดจากพื้นดิน ขึ้นไปสู่ท้องฟ้า และทูตสวรรค์ของพระเจ้าเดินขึ้นลงบนบันไดนั้น มีใครมายืนอยู่ข้างเขา (ปฐก.28:11-13) ก. อิสอัค   ข. อับราฮัม   ค. พระยาเวห์   ง. ทูตสวรรค์ </vt:lpstr>
      <vt:lpstr>8.เมื่อยาโคบตื่นขึ้นจากความฝัน เขาเอาก้อนหินที่ใช้หนุนศีรษะมาตั้งเป็นเสาศักดิ์สิทธิ์ และเทน้ำมันบนยอดเสานั้นเพื่ออะไร (ปฐก.28:18) ก. ถวายเกียรติแด่พระเจ้า ข. เป็นเครื่องหมายว่าเขาจะได้พบลาบันที่ดินแดนนี้ ค. ระลึกถึงพันธสัญญาที่พระเจ้าทรงทำกับอับราฮัม ง. เป็นสัญลักษณ์แห่งพันธสัญญาระหว่างเขากับพระเจ้า </vt:lpstr>
      <vt:lpstr>9.ยาโคบเรียกสถานที่นั้นว่า เบธเอล  ซึ่งก่อนหน้ามีชื่อว่าอะไร (ปฐก. 28:19) ก. อูร์   ข. ลูส    ค. เออร์   ง. ฮาราน </vt:lpstr>
      <vt:lpstr>10 . แล้วยาโคบกล่าวปฏิญาณว่า “ถ้าพระเจ้าทรงอยู่กับข้าพเจ้า และทรงพิทักษ์รักษาข้าพเจ้าในการเดินทาง       ครั้งนี้ ประทานอาหารให้กิน และเสื้อผ้าให้สวมใส่  จนข้าพเจ้ากลับถึงบ้านของบิดาอย่างปลอดภัย                       พระยาห์เวห์จะทรงเป็นพระเจ้าของข้าพเจ้า  หินก้อนนี้ซึ่งข้าพเจ้าตั้งเป็นเสาศักดิ์สิทธิ์ จะเป็นที่ประทับ        ของพระเจ้า ทุกสิ่งที่พระเจ้าประทานให้ข้าพเจ้านั้น ข้าพเจ้าจะถวาย.....................แด่พระองค์        (ปฐก.28:20-22) คำตอบในช่องว่างคือข้อใด ก. ให้ครึ่งหนึ่ง      ข. ทุกสิ่งที่มี      ค. หนึ่งในสาม    ง. หนึ่งในสิบ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จงวงกลมล้อมรอบคำตอบที่ถูกต้อง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จงวงกลมล้อมรอบคำตอบที่ถูกต้อง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จงวงกลมล้อมรอบคำตอบที่ถูกต้อง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จงวงกลมล้อมรอบคำตอบที่ถูกต้อง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จงวงกลมล้อมรอบคำตอบที่ถูกต้อง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จงวงกลมล้อมรอบคำตอบที่ถูกต้อง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เฉลยคำถามปฐมกาล ทั้งเล่ม 2021</dc:title>
  <dc:creator>Windows10</dc:creator>
  <cp:lastModifiedBy>Tadsanee</cp:lastModifiedBy>
  <cp:revision>198</cp:revision>
  <dcterms:created xsi:type="dcterms:W3CDTF">2021-06-23T09:09:56Z</dcterms:created>
  <dcterms:modified xsi:type="dcterms:W3CDTF">2021-06-28T08:07:43Z</dcterms:modified>
</cp:coreProperties>
</file>